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8" r:id="rId2"/>
    <p:sldId id="323" r:id="rId3"/>
    <p:sldId id="322" r:id="rId4"/>
    <p:sldId id="257" r:id="rId5"/>
    <p:sldId id="294" r:id="rId6"/>
    <p:sldId id="324" r:id="rId7"/>
    <p:sldId id="295" r:id="rId8"/>
    <p:sldId id="265" r:id="rId9"/>
    <p:sldId id="264" r:id="rId10"/>
    <p:sldId id="277" r:id="rId11"/>
    <p:sldId id="285" r:id="rId12"/>
    <p:sldId id="283" r:id="rId13"/>
    <p:sldId id="299" r:id="rId14"/>
    <p:sldId id="296" r:id="rId15"/>
    <p:sldId id="298" r:id="rId16"/>
    <p:sldId id="271" r:id="rId17"/>
    <p:sldId id="320" r:id="rId18"/>
    <p:sldId id="273" r:id="rId19"/>
    <p:sldId id="300" r:id="rId20"/>
    <p:sldId id="270" r:id="rId21"/>
    <p:sldId id="326" r:id="rId22"/>
    <p:sldId id="327" r:id="rId23"/>
    <p:sldId id="328" r:id="rId24"/>
    <p:sldId id="329" r:id="rId25"/>
    <p:sldId id="301" r:id="rId26"/>
    <p:sldId id="302" r:id="rId27"/>
    <p:sldId id="303" r:id="rId28"/>
    <p:sldId id="330" r:id="rId29"/>
    <p:sldId id="32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312" autoAdjust="0"/>
  </p:normalViewPr>
  <p:slideViewPr>
    <p:cSldViewPr>
      <p:cViewPr varScale="1">
        <p:scale>
          <a:sx n="124" d="100"/>
          <a:sy n="124" d="100"/>
        </p:scale>
        <p:origin x="-124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9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7D933-818B-4278-ABEA-44A4B775079D}" type="doc">
      <dgm:prSet loTypeId="urn:microsoft.com/office/officeart/2005/8/layout/funnel1" loCatId="relationship" qsTypeId="urn:microsoft.com/office/officeart/2005/8/quickstyle/simple1#1" qsCatId="simple" csTypeId="urn:microsoft.com/office/officeart/2005/8/colors/colorful2" csCatId="colorful" phldr="1"/>
      <dgm:spPr/>
      <dgm:t>
        <a:bodyPr/>
        <a:lstStyle/>
        <a:p>
          <a:endParaRPr lang="en-US"/>
        </a:p>
      </dgm:t>
    </dgm:pt>
    <dgm:pt modelId="{CCA4E365-F6DA-430C-9A2C-6B68220F4AFB}">
      <dgm:prSet phldrT="[Text]"/>
      <dgm:spPr/>
      <dgm:t>
        <a:bodyPr/>
        <a:lstStyle/>
        <a:p>
          <a:r>
            <a:rPr lang="en-US" b="1" dirty="0" smtClean="0"/>
            <a:t>Existing Buildings</a:t>
          </a:r>
          <a:endParaRPr lang="en-US" b="1" dirty="0"/>
        </a:p>
      </dgm:t>
    </dgm:pt>
    <dgm:pt modelId="{F8F0D3D2-EB62-469E-A2AD-A4AA4291A152}" type="sibTrans" cxnId="{3C8A36C7-A24C-43E2-9341-AE3ACE7262EA}">
      <dgm:prSet/>
      <dgm:spPr/>
      <dgm:t>
        <a:bodyPr/>
        <a:lstStyle/>
        <a:p>
          <a:endParaRPr lang="en-US"/>
        </a:p>
      </dgm:t>
    </dgm:pt>
    <dgm:pt modelId="{B4767699-7245-47B8-A62C-4DEC359A1BF1}" type="parTrans" cxnId="{3C8A36C7-A24C-43E2-9341-AE3ACE7262EA}">
      <dgm:prSet/>
      <dgm:spPr/>
      <dgm:t>
        <a:bodyPr/>
        <a:lstStyle/>
        <a:p>
          <a:endParaRPr lang="en-US"/>
        </a:p>
      </dgm:t>
    </dgm:pt>
    <dgm:pt modelId="{75184140-7403-4482-9ECD-694CCA5F6C29}">
      <dgm:prSet phldrT="[Text]"/>
      <dgm:spPr/>
      <dgm:t>
        <a:bodyPr/>
        <a:lstStyle/>
        <a:p>
          <a:r>
            <a:rPr lang="en-US" b="1" dirty="0" smtClean="0"/>
            <a:t>Zoning</a:t>
          </a:r>
          <a:endParaRPr lang="en-US" b="1" dirty="0"/>
        </a:p>
      </dgm:t>
    </dgm:pt>
    <dgm:pt modelId="{CC21F3F9-E29A-453C-BF20-885E86D48970}" type="sibTrans" cxnId="{FE1526C6-3A48-4FDE-81D6-92C967695115}">
      <dgm:prSet/>
      <dgm:spPr/>
      <dgm:t>
        <a:bodyPr/>
        <a:lstStyle/>
        <a:p>
          <a:endParaRPr lang="en-US"/>
        </a:p>
      </dgm:t>
    </dgm:pt>
    <dgm:pt modelId="{0ABC2CA9-6D3C-4656-99F6-641F17C62E4A}" type="parTrans" cxnId="{FE1526C6-3A48-4FDE-81D6-92C967695115}">
      <dgm:prSet/>
      <dgm:spPr/>
      <dgm:t>
        <a:bodyPr/>
        <a:lstStyle/>
        <a:p>
          <a:endParaRPr lang="en-US"/>
        </a:p>
      </dgm:t>
    </dgm:pt>
    <dgm:pt modelId="{7F44441B-9DF4-48F4-B44E-C8C287287FFA}">
      <dgm:prSet phldrT="[Text]" custT="1"/>
      <dgm:spPr/>
      <dgm:t>
        <a:bodyPr/>
        <a:lstStyle/>
        <a:p>
          <a:r>
            <a:rPr lang="en-US" sz="1800" b="1" dirty="0" smtClean="0">
              <a:solidFill>
                <a:schemeClr val="tx1"/>
              </a:solidFill>
            </a:rPr>
            <a:t>Growth Rates</a:t>
          </a:r>
          <a:endParaRPr lang="en-US" sz="1800" b="1" dirty="0">
            <a:solidFill>
              <a:schemeClr val="tx1"/>
            </a:solidFill>
          </a:endParaRPr>
        </a:p>
      </dgm:t>
    </dgm:pt>
    <dgm:pt modelId="{BF0411EF-CC7A-4511-8D14-10A02F0FE454}" type="sibTrans" cxnId="{5ADA8E04-A170-41AC-9E6F-FAA3EB51F55F}">
      <dgm:prSet/>
      <dgm:spPr/>
      <dgm:t>
        <a:bodyPr/>
        <a:lstStyle/>
        <a:p>
          <a:endParaRPr lang="en-US"/>
        </a:p>
      </dgm:t>
    </dgm:pt>
    <dgm:pt modelId="{6D00DB53-E495-44FD-8497-0E34DAD177A4}" type="parTrans" cxnId="{5ADA8E04-A170-41AC-9E6F-FAA3EB51F55F}">
      <dgm:prSet/>
      <dgm:spPr/>
      <dgm:t>
        <a:bodyPr/>
        <a:lstStyle/>
        <a:p>
          <a:endParaRPr lang="en-US"/>
        </a:p>
      </dgm:t>
    </dgm:pt>
    <dgm:pt modelId="{CAFD07AF-FBAE-42C5-848B-2E53C82C265E}">
      <dgm:prSet phldrT="[Text]"/>
      <dgm:spPr/>
      <dgm:t>
        <a:bodyPr/>
        <a:lstStyle/>
        <a:p>
          <a:r>
            <a:rPr lang="en-US" dirty="0" smtClean="0"/>
            <a:t>Buildout Results</a:t>
          </a:r>
          <a:endParaRPr lang="en-US" dirty="0"/>
        </a:p>
      </dgm:t>
    </dgm:pt>
    <dgm:pt modelId="{77887BE0-3849-4967-8D18-741A672BBA8A}" type="sibTrans" cxnId="{5F8F3274-284F-46B8-ABE8-67BA7F2B6C92}">
      <dgm:prSet/>
      <dgm:spPr/>
      <dgm:t>
        <a:bodyPr/>
        <a:lstStyle/>
        <a:p>
          <a:endParaRPr lang="en-US"/>
        </a:p>
      </dgm:t>
    </dgm:pt>
    <dgm:pt modelId="{9405331C-B2F2-4484-9F03-0C7A546FDEB6}" type="parTrans" cxnId="{5F8F3274-284F-46B8-ABE8-67BA7F2B6C92}">
      <dgm:prSet/>
      <dgm:spPr/>
      <dgm:t>
        <a:bodyPr/>
        <a:lstStyle/>
        <a:p>
          <a:endParaRPr lang="en-US"/>
        </a:p>
      </dgm:t>
    </dgm:pt>
    <dgm:pt modelId="{C6CB81FA-6997-451D-9E06-76395A78A4C6}" type="pres">
      <dgm:prSet presAssocID="{A157D933-818B-4278-ABEA-44A4B775079D}" presName="Name0" presStyleCnt="0">
        <dgm:presLayoutVars>
          <dgm:chMax val="4"/>
          <dgm:resizeHandles val="exact"/>
        </dgm:presLayoutVars>
      </dgm:prSet>
      <dgm:spPr/>
      <dgm:t>
        <a:bodyPr/>
        <a:lstStyle/>
        <a:p>
          <a:endParaRPr lang="en-US"/>
        </a:p>
      </dgm:t>
    </dgm:pt>
    <dgm:pt modelId="{F5EEBAE0-AC6F-499A-A42A-FA3DB09D2E88}" type="pres">
      <dgm:prSet presAssocID="{A157D933-818B-4278-ABEA-44A4B775079D}" presName="ellipse" presStyleLbl="trBgShp" presStyleIdx="0" presStyleCnt="1"/>
      <dgm:spPr/>
    </dgm:pt>
    <dgm:pt modelId="{B51A0EF1-1CDC-4FFB-A026-5E6DCD6535B6}" type="pres">
      <dgm:prSet presAssocID="{A157D933-818B-4278-ABEA-44A4B775079D}" presName="arrow1" presStyleLbl="fgShp" presStyleIdx="0" presStyleCnt="1"/>
      <dgm:spPr/>
    </dgm:pt>
    <dgm:pt modelId="{4E7696DF-E960-4E4B-B6E1-E9C8A3400882}" type="pres">
      <dgm:prSet presAssocID="{A157D933-818B-4278-ABEA-44A4B775079D}" presName="rectangle" presStyleLbl="revTx" presStyleIdx="0" presStyleCnt="1" custLinFactNeighborX="-761" custLinFactNeighborY="13993">
        <dgm:presLayoutVars>
          <dgm:bulletEnabled val="1"/>
        </dgm:presLayoutVars>
      </dgm:prSet>
      <dgm:spPr/>
      <dgm:t>
        <a:bodyPr/>
        <a:lstStyle/>
        <a:p>
          <a:endParaRPr lang="en-US"/>
        </a:p>
      </dgm:t>
    </dgm:pt>
    <dgm:pt modelId="{F7B38561-A096-4A3D-A4F9-686DD4D531D0}" type="pres">
      <dgm:prSet presAssocID="{75184140-7403-4482-9ECD-694CCA5F6C29}" presName="item1" presStyleLbl="node1" presStyleIdx="0" presStyleCnt="3">
        <dgm:presLayoutVars>
          <dgm:bulletEnabled val="1"/>
        </dgm:presLayoutVars>
      </dgm:prSet>
      <dgm:spPr/>
      <dgm:t>
        <a:bodyPr/>
        <a:lstStyle/>
        <a:p>
          <a:endParaRPr lang="en-US"/>
        </a:p>
      </dgm:t>
    </dgm:pt>
    <dgm:pt modelId="{77FF785A-5B1B-47B2-83B9-EFAA488A0A5F}" type="pres">
      <dgm:prSet presAssocID="{7F44441B-9DF4-48F4-B44E-C8C287287FFA}" presName="item2" presStyleLbl="node1" presStyleIdx="1" presStyleCnt="3" custLinFactNeighborX="-2594" custLinFactNeighborY="38161">
        <dgm:presLayoutVars>
          <dgm:bulletEnabled val="1"/>
        </dgm:presLayoutVars>
      </dgm:prSet>
      <dgm:spPr/>
      <dgm:t>
        <a:bodyPr/>
        <a:lstStyle/>
        <a:p>
          <a:endParaRPr lang="en-US"/>
        </a:p>
      </dgm:t>
    </dgm:pt>
    <dgm:pt modelId="{059A00E8-DD62-4111-BCE4-59381677E7B9}" type="pres">
      <dgm:prSet presAssocID="{CAFD07AF-FBAE-42C5-848B-2E53C82C265E}" presName="item3" presStyleLbl="node1" presStyleIdx="2" presStyleCnt="3" custLinFactNeighborX="19718" custLinFactNeighborY="8194">
        <dgm:presLayoutVars>
          <dgm:bulletEnabled val="1"/>
        </dgm:presLayoutVars>
      </dgm:prSet>
      <dgm:spPr/>
      <dgm:t>
        <a:bodyPr/>
        <a:lstStyle/>
        <a:p>
          <a:endParaRPr lang="en-US"/>
        </a:p>
      </dgm:t>
    </dgm:pt>
    <dgm:pt modelId="{3430708C-C6EF-4A7B-81D4-4B7909AA8E60}" type="pres">
      <dgm:prSet presAssocID="{A157D933-818B-4278-ABEA-44A4B775079D}" presName="funnel" presStyleLbl="trAlignAcc1" presStyleIdx="0" presStyleCnt="1" custLinFactNeighborX="-2212" custLinFactNeighborY="4908"/>
      <dgm:spPr/>
    </dgm:pt>
  </dgm:ptLst>
  <dgm:cxnLst>
    <dgm:cxn modelId="{5F8F3274-284F-46B8-ABE8-67BA7F2B6C92}" srcId="{A157D933-818B-4278-ABEA-44A4B775079D}" destId="{CAFD07AF-FBAE-42C5-848B-2E53C82C265E}" srcOrd="3" destOrd="0" parTransId="{9405331C-B2F2-4484-9F03-0C7A546FDEB6}" sibTransId="{77887BE0-3849-4967-8D18-741A672BBA8A}"/>
    <dgm:cxn modelId="{3C8A36C7-A24C-43E2-9341-AE3ACE7262EA}" srcId="{A157D933-818B-4278-ABEA-44A4B775079D}" destId="{CCA4E365-F6DA-430C-9A2C-6B68220F4AFB}" srcOrd="0" destOrd="0" parTransId="{B4767699-7245-47B8-A62C-4DEC359A1BF1}" sibTransId="{F8F0D3D2-EB62-469E-A2AD-A4AA4291A152}"/>
    <dgm:cxn modelId="{1D949F56-262F-4D0E-916A-A5CA0754AFDB}" type="presOf" srcId="{A157D933-818B-4278-ABEA-44A4B775079D}" destId="{C6CB81FA-6997-451D-9E06-76395A78A4C6}" srcOrd="0" destOrd="0" presId="urn:microsoft.com/office/officeart/2005/8/layout/funnel1"/>
    <dgm:cxn modelId="{5ADA8E04-A170-41AC-9E6F-FAA3EB51F55F}" srcId="{A157D933-818B-4278-ABEA-44A4B775079D}" destId="{7F44441B-9DF4-48F4-B44E-C8C287287FFA}" srcOrd="2" destOrd="0" parTransId="{6D00DB53-E495-44FD-8497-0E34DAD177A4}" sibTransId="{BF0411EF-CC7A-4511-8D14-10A02F0FE454}"/>
    <dgm:cxn modelId="{8B79E2B2-0CB1-41BE-9C48-6B84436DE5BC}" type="presOf" srcId="{CAFD07AF-FBAE-42C5-848B-2E53C82C265E}" destId="{4E7696DF-E960-4E4B-B6E1-E9C8A3400882}" srcOrd="0" destOrd="0" presId="urn:microsoft.com/office/officeart/2005/8/layout/funnel1"/>
    <dgm:cxn modelId="{328791C1-565A-4C71-9279-33FF3CB925EA}" type="presOf" srcId="{75184140-7403-4482-9ECD-694CCA5F6C29}" destId="{77FF785A-5B1B-47B2-83B9-EFAA488A0A5F}" srcOrd="0" destOrd="0" presId="urn:microsoft.com/office/officeart/2005/8/layout/funnel1"/>
    <dgm:cxn modelId="{EC80F3B9-E30E-4C98-9D6D-A3E59ED705FA}" type="presOf" srcId="{7F44441B-9DF4-48F4-B44E-C8C287287FFA}" destId="{F7B38561-A096-4A3D-A4F9-686DD4D531D0}" srcOrd="0" destOrd="0" presId="urn:microsoft.com/office/officeart/2005/8/layout/funnel1"/>
    <dgm:cxn modelId="{FE1526C6-3A48-4FDE-81D6-92C967695115}" srcId="{A157D933-818B-4278-ABEA-44A4B775079D}" destId="{75184140-7403-4482-9ECD-694CCA5F6C29}" srcOrd="1" destOrd="0" parTransId="{0ABC2CA9-6D3C-4656-99F6-641F17C62E4A}" sibTransId="{CC21F3F9-E29A-453C-BF20-885E86D48970}"/>
    <dgm:cxn modelId="{EB2A8AF5-93C8-4671-8D90-A4DCF5EBA88D}" type="presOf" srcId="{CCA4E365-F6DA-430C-9A2C-6B68220F4AFB}" destId="{059A00E8-DD62-4111-BCE4-59381677E7B9}" srcOrd="0" destOrd="0" presId="urn:microsoft.com/office/officeart/2005/8/layout/funnel1"/>
    <dgm:cxn modelId="{15F7FC63-02AD-4486-BFFE-8BB679FEB13C}" type="presParOf" srcId="{C6CB81FA-6997-451D-9E06-76395A78A4C6}" destId="{F5EEBAE0-AC6F-499A-A42A-FA3DB09D2E88}" srcOrd="0" destOrd="0" presId="urn:microsoft.com/office/officeart/2005/8/layout/funnel1"/>
    <dgm:cxn modelId="{0B785C81-2653-4E52-9526-97A178C72452}" type="presParOf" srcId="{C6CB81FA-6997-451D-9E06-76395A78A4C6}" destId="{B51A0EF1-1CDC-4FFB-A026-5E6DCD6535B6}" srcOrd="1" destOrd="0" presId="urn:microsoft.com/office/officeart/2005/8/layout/funnel1"/>
    <dgm:cxn modelId="{9CA39897-FFB4-4ECB-9B34-E82FF175FE63}" type="presParOf" srcId="{C6CB81FA-6997-451D-9E06-76395A78A4C6}" destId="{4E7696DF-E960-4E4B-B6E1-E9C8A3400882}" srcOrd="2" destOrd="0" presId="urn:microsoft.com/office/officeart/2005/8/layout/funnel1"/>
    <dgm:cxn modelId="{9A076484-8EDF-4EF2-AE4E-3FDE2BB9DA13}" type="presParOf" srcId="{C6CB81FA-6997-451D-9E06-76395A78A4C6}" destId="{F7B38561-A096-4A3D-A4F9-686DD4D531D0}" srcOrd="3" destOrd="0" presId="urn:microsoft.com/office/officeart/2005/8/layout/funnel1"/>
    <dgm:cxn modelId="{A048E7B0-7F88-4155-A434-DA1B3D23D7FD}" type="presParOf" srcId="{C6CB81FA-6997-451D-9E06-76395A78A4C6}" destId="{77FF785A-5B1B-47B2-83B9-EFAA488A0A5F}" srcOrd="4" destOrd="0" presId="urn:microsoft.com/office/officeart/2005/8/layout/funnel1"/>
    <dgm:cxn modelId="{F06E2A14-BE97-40CC-83B9-533D73C5C3B9}" type="presParOf" srcId="{C6CB81FA-6997-451D-9E06-76395A78A4C6}" destId="{059A00E8-DD62-4111-BCE4-59381677E7B9}" srcOrd="5" destOrd="0" presId="urn:microsoft.com/office/officeart/2005/8/layout/funnel1"/>
    <dgm:cxn modelId="{C4E15864-4A92-4A26-8E57-FBF48B67C0AF}" type="presParOf" srcId="{C6CB81FA-6997-451D-9E06-76395A78A4C6}" destId="{3430708C-C6EF-4A7B-81D4-4B7909AA8E60}" srcOrd="6" destOrd="0" presId="urn:microsoft.com/office/officeart/2005/8/layout/funnel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7E8E9B9-ABB3-4D75-A2DB-95B4D049A06C}" type="datetimeFigureOut">
              <a:rPr lang="en-US"/>
              <a:pPr>
                <a:defRPr/>
              </a:pPr>
              <a:t>2/13/2014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DFCE2F2-483A-474C-BFDD-B8DC9586F4D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A41CBA9-B92D-44FB-A5C9-577C18EB9407}" type="slidenum">
              <a:rPr lang="en-US">
                <a:cs typeface="Arial" charset="0"/>
              </a:rPr>
              <a:pPr defTabSz="912813" fontAlgn="base">
                <a:spcBef>
                  <a:spcPct val="0"/>
                </a:spcBef>
                <a:spcAft>
                  <a:spcPct val="0"/>
                </a:spcAft>
              </a:pPr>
              <a:t>1</a:t>
            </a:fld>
            <a:endParaRPr lang="en-US">
              <a:cs typeface="Arial" charset="0"/>
            </a:endParaRPr>
          </a:p>
        </p:txBody>
      </p:sp>
      <p:sp>
        <p:nvSpPr>
          <p:cNvPr id="16386"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Welcome everyone and thank you for coming! There are a number of volunteers that have put a lot of effort into the watershed survey and we are here today to showcase the findings of the work and hopefully to encourage many of you to take small actions this year on your own properties to protect Minnehonk Lake.</a:t>
            </a:r>
          </a:p>
          <a:p>
            <a:pPr>
              <a:spcBef>
                <a:spcPct val="0"/>
              </a:spcBef>
            </a:pPr>
            <a:endParaRPr lang="en-US" smtClean="0"/>
          </a:p>
          <a:p>
            <a:pPr>
              <a:spcBef>
                <a:spcPct val="0"/>
              </a:spcBef>
            </a:pPr>
            <a:r>
              <a:rPr lang="en-US" smtClean="0"/>
              <a:t>How many people live in the Minnehonk Lake Watershed? How many don’t know if they do?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mtClean="0"/>
              <a:t>5 key parameters (Clarity, Chl_a, TP, Color, DO/Temp)</a:t>
            </a:r>
          </a:p>
        </p:txBody>
      </p:sp>
      <p:sp>
        <p:nvSpPr>
          <p:cNvPr id="37891" name="Rectangle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74673357-E5D7-49C0-83F0-D96B3D1EB800}" type="datetime1">
              <a:rPr lang="en-US">
                <a:cs typeface="Arial" charset="0"/>
              </a:rPr>
              <a:pPr fontAlgn="base">
                <a:spcBef>
                  <a:spcPct val="0"/>
                </a:spcBef>
                <a:spcAft>
                  <a:spcPct val="0"/>
                </a:spcAft>
              </a:pPr>
              <a:t>2/13/2014</a:t>
            </a:fld>
            <a:endParaRPr lang="en-US">
              <a:cs typeface="Arial" charset="0"/>
            </a:endParaRPr>
          </a:p>
        </p:txBody>
      </p:sp>
      <p:sp>
        <p:nvSpPr>
          <p:cNvPr id="37892" name="Rectangle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cs typeface="Arial" charset="0"/>
            </a:endParaRPr>
          </a:p>
        </p:txBody>
      </p:sp>
      <p:sp>
        <p:nvSpPr>
          <p:cNvPr id="37893" name="Rectangle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6D382D-1FF8-4FB7-8BBA-AEDA7AFF3BFC}" type="slidenum">
              <a:rPr lang="en-US">
                <a:cs typeface="Arial" charset="0"/>
              </a:rPr>
              <a:pPr fontAlgn="base">
                <a:spcBef>
                  <a:spcPct val="0"/>
                </a:spcBef>
                <a:spcAft>
                  <a:spcPct val="0"/>
                </a:spcAft>
              </a:pPr>
              <a:t>13</a:t>
            </a:fld>
            <a:endParaRPr lang="en-US">
              <a:cs typeface="Arial" charset="0"/>
            </a:endParaRPr>
          </a:p>
        </p:txBody>
      </p:sp>
      <p:sp>
        <p:nvSpPr>
          <p:cNvPr id="37894" name="Rectangle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mtClean="0"/>
              <a:t>Conduct a watershed survey</a:t>
            </a:r>
          </a:p>
          <a:p>
            <a:pPr>
              <a:lnSpc>
                <a:spcPct val="90000"/>
              </a:lnSpc>
              <a:spcBef>
                <a:spcPct val="0"/>
              </a:spcBef>
            </a:pPr>
            <a:r>
              <a:rPr lang="en-US" smtClean="0"/>
              <a:t>Identify hot spots</a:t>
            </a:r>
          </a:p>
          <a:p>
            <a:pPr>
              <a:lnSpc>
                <a:spcPct val="90000"/>
              </a:lnSpc>
              <a:spcBef>
                <a:spcPct val="0"/>
              </a:spcBef>
            </a:pPr>
            <a:r>
              <a:rPr lang="en-US" smtClean="0"/>
              <a:t>Prioritize areas for remediation</a:t>
            </a:r>
          </a:p>
        </p:txBody>
      </p:sp>
      <p:sp>
        <p:nvSpPr>
          <p:cNvPr id="39939" name="Rectangle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5677CFC-1AAE-4F5B-A4A6-B6C4FD139D70}" type="datetime1">
              <a:rPr lang="en-US">
                <a:cs typeface="Arial" charset="0"/>
              </a:rPr>
              <a:pPr fontAlgn="base">
                <a:spcBef>
                  <a:spcPct val="0"/>
                </a:spcBef>
                <a:spcAft>
                  <a:spcPct val="0"/>
                </a:spcAft>
              </a:pPr>
              <a:t>2/13/2014</a:t>
            </a:fld>
            <a:endParaRPr lang="en-US">
              <a:cs typeface="Arial" charset="0"/>
            </a:endParaRPr>
          </a:p>
        </p:txBody>
      </p:sp>
      <p:sp>
        <p:nvSpPr>
          <p:cNvPr id="39940" name="Rectangle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cs typeface="Arial" charset="0"/>
            </a:endParaRPr>
          </a:p>
        </p:txBody>
      </p:sp>
      <p:sp>
        <p:nvSpPr>
          <p:cNvPr id="39941" name="Rectangle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51B01A-C1DE-4874-B841-6F84CD6D21C6}" type="slidenum">
              <a:rPr lang="en-US">
                <a:cs typeface="Arial" charset="0"/>
              </a:rPr>
              <a:pPr fontAlgn="base">
                <a:spcBef>
                  <a:spcPct val="0"/>
                </a:spcBef>
                <a:spcAft>
                  <a:spcPct val="0"/>
                </a:spcAft>
              </a:pPr>
              <a:t>14</a:t>
            </a:fld>
            <a:endParaRPr lang="en-US">
              <a:cs typeface="Arial" charset="0"/>
            </a:endParaRPr>
          </a:p>
        </p:txBody>
      </p:sp>
      <p:sp>
        <p:nvSpPr>
          <p:cNvPr id="39942" name="Rectangle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mtClean="0"/>
              <a:t>Conduct a watershed survey</a:t>
            </a:r>
          </a:p>
          <a:p>
            <a:pPr>
              <a:lnSpc>
                <a:spcPct val="90000"/>
              </a:lnSpc>
              <a:spcBef>
                <a:spcPct val="0"/>
              </a:spcBef>
            </a:pPr>
            <a:r>
              <a:rPr lang="en-US" smtClean="0"/>
              <a:t>Identify hot spots</a:t>
            </a:r>
          </a:p>
          <a:p>
            <a:pPr>
              <a:lnSpc>
                <a:spcPct val="90000"/>
              </a:lnSpc>
              <a:spcBef>
                <a:spcPct val="0"/>
              </a:spcBef>
            </a:pPr>
            <a:r>
              <a:rPr lang="en-US" smtClean="0"/>
              <a:t>Prioritize areas for remediation</a:t>
            </a:r>
          </a:p>
        </p:txBody>
      </p:sp>
      <p:sp>
        <p:nvSpPr>
          <p:cNvPr id="41987" name="Rectangle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B938B41-177F-4DCA-9FBD-BEBAAEA0AA09}" type="datetime1">
              <a:rPr lang="en-US">
                <a:cs typeface="Arial" charset="0"/>
              </a:rPr>
              <a:pPr fontAlgn="base">
                <a:spcBef>
                  <a:spcPct val="0"/>
                </a:spcBef>
                <a:spcAft>
                  <a:spcPct val="0"/>
                </a:spcAft>
              </a:pPr>
              <a:t>2/13/2014</a:t>
            </a:fld>
            <a:endParaRPr lang="en-US">
              <a:cs typeface="Arial" charset="0"/>
            </a:endParaRPr>
          </a:p>
        </p:txBody>
      </p:sp>
      <p:sp>
        <p:nvSpPr>
          <p:cNvPr id="41988" name="Rectangle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cs typeface="Arial" charset="0"/>
            </a:endParaRPr>
          </a:p>
        </p:txBody>
      </p:sp>
      <p:sp>
        <p:nvSpPr>
          <p:cNvPr id="41989" name="Rectangle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49C5BC-8E41-473D-974B-59510F12FB57}" type="slidenum">
              <a:rPr lang="en-US">
                <a:cs typeface="Arial" charset="0"/>
              </a:rPr>
              <a:pPr fontAlgn="base">
                <a:spcBef>
                  <a:spcPct val="0"/>
                </a:spcBef>
                <a:spcAft>
                  <a:spcPct val="0"/>
                </a:spcAft>
              </a:pPr>
              <a:t>15</a:t>
            </a:fld>
            <a:endParaRPr lang="en-US">
              <a:cs typeface="Arial" charset="0"/>
            </a:endParaRPr>
          </a:p>
        </p:txBody>
      </p:sp>
      <p:sp>
        <p:nvSpPr>
          <p:cNvPr id="41990" name="Rectangle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Town of Wolfeboro and LWF received Watershed Assistance Grant for High Quality Waters from NH DES</a:t>
            </a:r>
          </a:p>
          <a:p>
            <a:pPr>
              <a:spcBef>
                <a:spcPct val="0"/>
              </a:spcBef>
            </a:pPr>
            <a:r>
              <a:rPr lang="en-US" smtClean="0"/>
              <a:t>FBE hired to develop Phase I Watershed Management Plan</a:t>
            </a:r>
          </a:p>
          <a:p>
            <a:pPr>
              <a:spcBef>
                <a:spcPct val="0"/>
              </a:spcBef>
            </a:pPr>
            <a:r>
              <a:rPr lang="en-US" smtClean="0"/>
              <a:t>Septic and stormwater surveys conducted to address phosphorous and DO concerns in lake</a:t>
            </a:r>
          </a:p>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794596-4754-482E-9D8D-99D1832F015A}"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Used town zoning, GIS and buildings layer12 Sectors. Total of 625 properties identified</a:t>
            </a:r>
          </a:p>
        </p:txBody>
      </p:sp>
      <p:sp>
        <p:nvSpPr>
          <p:cNvPr id="46083" name="Rectangle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6B465DA-FE3F-47EC-B39B-F32C19934F94}" type="datetime1">
              <a:rPr lang="en-US">
                <a:cs typeface="Arial" charset="0"/>
              </a:rPr>
              <a:pPr fontAlgn="base">
                <a:spcBef>
                  <a:spcPct val="0"/>
                </a:spcBef>
                <a:spcAft>
                  <a:spcPct val="0"/>
                </a:spcAft>
              </a:pPr>
              <a:t>2/13/2014</a:t>
            </a:fld>
            <a:endParaRPr lang="en-US">
              <a:cs typeface="Arial" charset="0"/>
            </a:endParaRPr>
          </a:p>
        </p:txBody>
      </p:sp>
      <p:sp>
        <p:nvSpPr>
          <p:cNvPr id="46084" name="Rectangle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cs typeface="Arial" charset="0"/>
            </a:endParaRPr>
          </a:p>
        </p:txBody>
      </p:sp>
      <p:sp>
        <p:nvSpPr>
          <p:cNvPr id="46085" name="Rectangle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D5F1DF-CF46-4348-8C0E-0B3BFD773F0B}" type="slidenum">
              <a:rPr lang="en-US">
                <a:cs typeface="Arial" charset="0"/>
              </a:rPr>
              <a:pPr fontAlgn="base">
                <a:spcBef>
                  <a:spcPct val="0"/>
                </a:spcBef>
                <a:spcAft>
                  <a:spcPct val="0"/>
                </a:spcAft>
              </a:pPr>
              <a:t>17</a:t>
            </a:fld>
            <a:endParaRPr lang="en-US">
              <a:cs typeface="Arial" charset="0"/>
            </a:endParaRPr>
          </a:p>
        </p:txBody>
      </p:sp>
      <p:sp>
        <p:nvSpPr>
          <p:cNvPr id="46086" name="Rectangle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21% &gt; 25 years. Especially for homes used year-round, not pumped frequently. </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DE05AF-5102-477B-A771-CC1D28D62FB2}"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mtClean="0"/>
              <a:t>Pounds/acre</a:t>
            </a:r>
          </a:p>
          <a:p>
            <a:pPr>
              <a:lnSpc>
                <a:spcPct val="90000"/>
              </a:lnSpc>
              <a:spcBef>
                <a:spcPct val="0"/>
              </a:spcBef>
            </a:pPr>
            <a:r>
              <a:rPr lang="en-US" smtClean="0"/>
              <a:t>Local factors in model- in-lake wq data (from assessment), septic system survey, stream sampling data</a:t>
            </a:r>
          </a:p>
        </p:txBody>
      </p:sp>
      <p:sp>
        <p:nvSpPr>
          <p:cNvPr id="50179" name="Rectangle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19FAB4B-681D-4CAA-A20D-89BCF6B908D6}" type="datetime1">
              <a:rPr lang="en-US">
                <a:cs typeface="Arial" charset="0"/>
              </a:rPr>
              <a:pPr fontAlgn="base">
                <a:spcBef>
                  <a:spcPct val="0"/>
                </a:spcBef>
                <a:spcAft>
                  <a:spcPct val="0"/>
                </a:spcAft>
              </a:pPr>
              <a:t>2/13/2014</a:t>
            </a:fld>
            <a:endParaRPr lang="en-US">
              <a:cs typeface="Arial" charset="0"/>
            </a:endParaRPr>
          </a:p>
        </p:txBody>
      </p:sp>
      <p:sp>
        <p:nvSpPr>
          <p:cNvPr id="50180" name="Rectangle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cs typeface="Arial" charset="0"/>
            </a:endParaRPr>
          </a:p>
        </p:txBody>
      </p:sp>
      <p:sp>
        <p:nvSpPr>
          <p:cNvPr id="50181" name="Rectangle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709A4D-23EB-47EA-91EF-4E9FB5564DFB}" type="slidenum">
              <a:rPr lang="en-US">
                <a:cs typeface="Arial" charset="0"/>
              </a:rPr>
              <a:pPr fontAlgn="base">
                <a:spcBef>
                  <a:spcPct val="0"/>
                </a:spcBef>
                <a:spcAft>
                  <a:spcPct val="0"/>
                </a:spcAft>
              </a:pPr>
              <a:t>19</a:t>
            </a:fld>
            <a:endParaRPr lang="en-US">
              <a:cs typeface="Arial" charset="0"/>
            </a:endParaRPr>
          </a:p>
        </p:txBody>
      </p:sp>
      <p:sp>
        <p:nvSpPr>
          <p:cNvPr id="50182" name="Rectangle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4</a:t>
            </a:r>
            <a:r>
              <a:rPr lang="en-US" baseline="30000" smtClean="0"/>
              <a:t>th</a:t>
            </a:r>
            <a:r>
              <a:rPr lang="en-US" smtClean="0"/>
              <a:t> component:</a:t>
            </a:r>
          </a:p>
          <a:p>
            <a:pPr>
              <a:spcBef>
                <a:spcPct val="0"/>
              </a:spcBef>
            </a:pPr>
            <a:endParaRPr lang="en-US" smtClean="0"/>
          </a:p>
          <a:p>
            <a:pPr>
              <a:spcBef>
                <a:spcPct val="0"/>
              </a:spcBef>
            </a:pPr>
            <a:r>
              <a:rPr lang="en-US" smtClean="0"/>
              <a:t>Development Constraints can be viewed as Environmental Constraints. </a:t>
            </a:r>
          </a:p>
        </p:txBody>
      </p:sp>
      <p:sp>
        <p:nvSpPr>
          <p:cNvPr id="532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4F819C1-D3EB-48E1-AF5F-577B0E621CA4}" type="slidenum">
              <a:rPr lang="en-US" sz="1200">
                <a:latin typeface="Calibri" pitchFamily="34" charset="0"/>
              </a:rPr>
              <a:pPr algn="r"/>
              <a:t>21</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timescope analysis projects growth throughout the watershed based on current growth rates. Granted, if growth rates should increase, then full buildout will occur sooner, and vice versa if growth rates slow.</a:t>
            </a:r>
          </a:p>
          <a:p>
            <a:pPr>
              <a:spcBef>
                <a:spcPct val="0"/>
              </a:spcBef>
            </a:pPr>
            <a:endParaRPr lang="en-US" smtClean="0"/>
          </a:p>
        </p:txBody>
      </p:sp>
      <p:sp>
        <p:nvSpPr>
          <p:cNvPr id="552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5F4CB58-DAD2-4401-B4A7-5BBF1F7513B2}" type="slidenum">
              <a:rPr lang="en-US" sz="1200">
                <a:latin typeface="Calibri" pitchFamily="34" charset="0"/>
              </a:rPr>
              <a:pPr algn="r"/>
              <a:t>22</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timescope analysis projects growth throughout the watershed based on current growth rates. Granted, if growth rates should increase, then full buildout will occur sooner, and vice versa if growth rates slow.</a:t>
            </a:r>
          </a:p>
          <a:p>
            <a:pPr>
              <a:spcBef>
                <a:spcPct val="0"/>
              </a:spcBef>
            </a:pPr>
            <a:endParaRPr lang="en-US" smtClean="0"/>
          </a:p>
        </p:txBody>
      </p:sp>
      <p:sp>
        <p:nvSpPr>
          <p:cNvPr id="573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402C9F3-54D8-44B0-AFAF-A5EBEFA10FC5}" type="slidenum">
              <a:rPr lang="en-US" sz="1200">
                <a:latin typeface="Calibri" pitchFamily="34" charset="0"/>
              </a:rPr>
              <a:pPr algn="r"/>
              <a:t>23</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8B74AAB-5E8A-4E42-9F12-BB5D01C32111}" type="slidenum">
              <a:rPr lang="en-US">
                <a:cs typeface="Arial" charset="0"/>
              </a:rPr>
              <a:pPr defTabSz="912813" fontAlgn="base">
                <a:spcBef>
                  <a:spcPct val="0"/>
                </a:spcBef>
                <a:spcAft>
                  <a:spcPct val="0"/>
                </a:spcAft>
              </a:pPr>
              <a:t>4</a:t>
            </a:fld>
            <a:endParaRPr lang="en-US">
              <a:cs typeface="Arial"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xfrm>
            <a:off x="914400" y="4572000"/>
            <a:ext cx="5029200" cy="3732213"/>
          </a:xfrm>
          <a:noFill/>
        </p:spPr>
        <p:txBody>
          <a:bodyPr wrap="square" numCol="1" anchor="t" anchorCtr="0" compatLnSpc="1">
            <a:prstTxWarp prst="textNoShape">
              <a:avLst/>
            </a:prstTxWarp>
          </a:bodyPr>
          <a:lstStyle/>
          <a:p>
            <a:pPr>
              <a:spcBef>
                <a:spcPct val="0"/>
              </a:spcBef>
            </a:pPr>
            <a:r>
              <a:rPr lang="en-US" smtClean="0"/>
              <a:t>Lakes are polluted, in great part, by nonpoint source (NPS) pollution in the form of eroded soil and the nutrients (phosphorus) it carries. As storm water flows over bare or loose soil, these pollutants adhere to water molecules and are deposited in water bodies such as lakes, streams and oceans.</a:t>
            </a:r>
          </a:p>
          <a:p>
            <a:pPr>
              <a:spcBef>
                <a:spcPct val="0"/>
              </a:spcBef>
            </a:pPr>
            <a:r>
              <a:rPr lang="en-US" smtClean="0"/>
              <a:t>A watershed survey is designed to locate sites where soil erosion is taking place, thus threatening the quality of water in the watershed. </a:t>
            </a:r>
          </a:p>
          <a:p>
            <a:pPr>
              <a:spcBef>
                <a:spcPct val="0"/>
              </a:spcBef>
            </a:pPr>
            <a:r>
              <a:rPr lang="en-US" smtClean="0"/>
              <a:t>The CPC, GMLA and 30-Mile RWA is joining forces with the FB Environmental Associates and Maine DEP to undertake a more long-term and focused effort to protect Minnehonk Lake’s water quality.</a:t>
            </a:r>
          </a:p>
          <a:p>
            <a:pPr>
              <a:spcBef>
                <a:spcPct val="0"/>
              </a:spcBef>
            </a:pPr>
            <a:endParaRPr lang="en-US" smtClean="0"/>
          </a:p>
          <a:p>
            <a:pPr>
              <a:spcBef>
                <a:spcPct val="5000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at a 20-year buildout there would be an 63% increase in Lake Wentworth watershed P runoff loads and a 46% increase in Crescent Lake watershed P runoff loads (note: the increased P load for Crescent Lake includes loading from Lake Wentworth).  At full buildout, there would be a 143% increase in Lake Wentworth watershed P runoff loads and an 87% increase in Crescent Lake watershed P runoff loads</a:t>
            </a:r>
          </a:p>
          <a:p>
            <a:pPr>
              <a:spcBef>
                <a:spcPct val="0"/>
              </a:spcBef>
            </a:pPr>
            <a:endParaRPr lang="en-US" smtClean="0"/>
          </a:p>
          <a:p>
            <a:pPr>
              <a:spcBef>
                <a:spcPct val="0"/>
              </a:spcBef>
            </a:pPr>
            <a:r>
              <a:rPr lang="en-US" smtClean="0"/>
              <a:t>Graph: The increased P loading to Lake Wentworth and Crescent Lake is predicted to result in a dramatic increase in in-lake phosphorus concentrations </a:t>
            </a:r>
          </a:p>
        </p:txBody>
      </p:sp>
      <p:sp>
        <p:nvSpPr>
          <p:cNvPr id="5939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EA3D4C9-4171-408E-A3D6-6C06632860EE}" type="slidenum">
              <a:rPr lang="en-US" sz="1200">
                <a:latin typeface="Calibri" pitchFamily="34" charset="0"/>
              </a:rPr>
              <a:pPr algn="r"/>
              <a:t>24</a:t>
            </a:fld>
            <a:endParaRPr lang="en-US"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mtClean="0"/>
              <a:t>Conduct a watershed survey</a:t>
            </a:r>
          </a:p>
          <a:p>
            <a:pPr>
              <a:lnSpc>
                <a:spcPct val="90000"/>
              </a:lnSpc>
              <a:spcBef>
                <a:spcPct val="0"/>
              </a:spcBef>
            </a:pPr>
            <a:r>
              <a:rPr lang="en-US" smtClean="0"/>
              <a:t>Identify hot spots</a:t>
            </a:r>
          </a:p>
          <a:p>
            <a:pPr>
              <a:lnSpc>
                <a:spcPct val="90000"/>
              </a:lnSpc>
              <a:spcBef>
                <a:spcPct val="0"/>
              </a:spcBef>
            </a:pPr>
            <a:r>
              <a:rPr lang="en-US" smtClean="0"/>
              <a:t>Prioritize areas for remediation</a:t>
            </a:r>
          </a:p>
        </p:txBody>
      </p:sp>
      <p:sp>
        <p:nvSpPr>
          <p:cNvPr id="61443" name="Rectangle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01C595A-E152-438B-91BD-A75FCB4BDE5E}" type="datetime1">
              <a:rPr lang="en-US">
                <a:cs typeface="Arial" charset="0"/>
              </a:rPr>
              <a:pPr fontAlgn="base">
                <a:spcBef>
                  <a:spcPct val="0"/>
                </a:spcBef>
                <a:spcAft>
                  <a:spcPct val="0"/>
                </a:spcAft>
              </a:pPr>
              <a:t>2/13/2014</a:t>
            </a:fld>
            <a:endParaRPr lang="en-US">
              <a:cs typeface="Arial" charset="0"/>
            </a:endParaRPr>
          </a:p>
        </p:txBody>
      </p:sp>
      <p:sp>
        <p:nvSpPr>
          <p:cNvPr id="61444" name="Rectangle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cs typeface="Arial" charset="0"/>
            </a:endParaRPr>
          </a:p>
        </p:txBody>
      </p:sp>
      <p:sp>
        <p:nvSpPr>
          <p:cNvPr id="61445" name="Rectangle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122383-F692-49CE-A617-38EF456B7CC6}" type="slidenum">
              <a:rPr lang="en-US">
                <a:cs typeface="Arial" charset="0"/>
              </a:rPr>
              <a:pPr fontAlgn="base">
                <a:spcBef>
                  <a:spcPct val="0"/>
                </a:spcBef>
                <a:spcAft>
                  <a:spcPct val="0"/>
                </a:spcAft>
              </a:pPr>
              <a:t>25</a:t>
            </a:fld>
            <a:endParaRPr lang="en-US">
              <a:cs typeface="Arial" charset="0"/>
            </a:endParaRPr>
          </a:p>
        </p:txBody>
      </p:sp>
      <p:sp>
        <p:nvSpPr>
          <p:cNvPr id="61446" name="Rectangle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p:txBody>
          <a:bodyPr wrap="square" numCol="1" anchor="t" anchorCtr="0" compatLnSpc="1">
            <a:prstTxWarp prst="textNoShape">
              <a:avLst/>
            </a:prstTxWarp>
          </a:bodyPr>
          <a:lstStyle/>
          <a:p>
            <a:pPr fontAlgn="auto">
              <a:lnSpc>
                <a:spcPct val="90000"/>
              </a:lnSpc>
              <a:spcBef>
                <a:spcPts val="0"/>
              </a:spcBef>
              <a:spcAft>
                <a:spcPts val="0"/>
              </a:spcAft>
              <a:defRPr/>
            </a:pPr>
            <a:r>
              <a:rPr lang="en-US" dirty="0" smtClean="0"/>
              <a:t>Important: Local Input</a:t>
            </a:r>
          </a:p>
          <a:p>
            <a:pPr marL="457200" indent="-457200" algn="ctr" fontAlgn="auto">
              <a:spcBef>
                <a:spcPts val="600"/>
              </a:spcBef>
              <a:spcAft>
                <a:spcPts val="600"/>
              </a:spcAft>
              <a:defRPr/>
            </a:pPr>
            <a:r>
              <a:rPr lang="en-US" b="1" u="sng" dirty="0" smtClean="0"/>
              <a:t>WHAT MAKES A SITE HIGH PRIORITY?</a:t>
            </a:r>
          </a:p>
          <a:p>
            <a:pPr marL="457200" indent="-457200" fontAlgn="auto">
              <a:spcBef>
                <a:spcPts val="600"/>
              </a:spcBef>
              <a:spcAft>
                <a:spcPts val="600"/>
              </a:spcAft>
              <a:buFont typeface="Arial" pitchFamily="34" charset="0"/>
              <a:buChar char="•"/>
              <a:defRPr/>
            </a:pPr>
            <a:r>
              <a:rPr lang="en-US" dirty="0" smtClean="0">
                <a:solidFill>
                  <a:schemeClr val="accent4">
                    <a:lumMod val="50000"/>
                  </a:schemeClr>
                </a:solidFill>
              </a:rPr>
              <a:t>High Impact (&amp; Low Cost) “Biggest Bang for the Buck”</a:t>
            </a:r>
          </a:p>
          <a:p>
            <a:pPr marL="457200" indent="-457200" fontAlgn="auto">
              <a:spcBef>
                <a:spcPts val="600"/>
              </a:spcBef>
              <a:spcAft>
                <a:spcPts val="600"/>
              </a:spcAft>
              <a:buFont typeface="Arial" pitchFamily="34" charset="0"/>
              <a:buChar char="•"/>
              <a:defRPr/>
            </a:pPr>
            <a:r>
              <a:rPr lang="en-US" dirty="0" smtClean="0">
                <a:solidFill>
                  <a:schemeClr val="accent4">
                    <a:lumMod val="50000"/>
                  </a:schemeClr>
                </a:solidFill>
              </a:rPr>
              <a:t>Ease of Implementation (willing property owners, town project)</a:t>
            </a:r>
          </a:p>
          <a:p>
            <a:pPr marL="457200" indent="-457200" fontAlgn="auto">
              <a:spcBef>
                <a:spcPts val="600"/>
              </a:spcBef>
              <a:spcAft>
                <a:spcPts val="600"/>
              </a:spcAft>
              <a:buFont typeface="Arial" pitchFamily="34" charset="0"/>
              <a:buChar char="•"/>
              <a:defRPr/>
            </a:pPr>
            <a:r>
              <a:rPr lang="en-US" dirty="0" smtClean="0">
                <a:solidFill>
                  <a:schemeClr val="accent4">
                    <a:lumMod val="50000"/>
                  </a:schemeClr>
                </a:solidFill>
              </a:rPr>
              <a:t>Location, location, location (Highly Visible)</a:t>
            </a:r>
          </a:p>
          <a:p>
            <a:pPr marL="457200" indent="-457200" fontAlgn="auto">
              <a:spcBef>
                <a:spcPts val="600"/>
              </a:spcBef>
              <a:spcAft>
                <a:spcPts val="600"/>
              </a:spcAft>
              <a:buFont typeface="Arial" pitchFamily="34" charset="0"/>
              <a:buChar char="•"/>
              <a:defRPr/>
            </a:pPr>
            <a:r>
              <a:rPr lang="en-US" dirty="0" smtClean="0">
                <a:solidFill>
                  <a:schemeClr val="accent4">
                    <a:lumMod val="50000"/>
                  </a:schemeClr>
                </a:solidFill>
              </a:rPr>
              <a:t>Good YCC or Environmental Education Opportunity</a:t>
            </a:r>
          </a:p>
          <a:p>
            <a:pPr marL="457200" indent="-457200" fontAlgn="auto">
              <a:spcBef>
                <a:spcPts val="600"/>
              </a:spcBef>
              <a:spcAft>
                <a:spcPts val="600"/>
              </a:spcAft>
              <a:buFont typeface="Arial" pitchFamily="34" charset="0"/>
              <a:buChar char="•"/>
              <a:defRPr/>
            </a:pPr>
            <a:r>
              <a:rPr lang="en-US" dirty="0" smtClean="0">
                <a:solidFill>
                  <a:schemeClr val="accent4">
                    <a:lumMod val="50000"/>
                  </a:schemeClr>
                </a:solidFill>
              </a:rPr>
              <a:t>Likelihood of Getting Funded</a:t>
            </a:r>
          </a:p>
          <a:p>
            <a:pPr fontAlgn="auto">
              <a:lnSpc>
                <a:spcPct val="90000"/>
              </a:lnSpc>
              <a:spcBef>
                <a:spcPts val="0"/>
              </a:spcBef>
              <a:spcAft>
                <a:spcPts val="0"/>
              </a:spcAft>
              <a:defRPr/>
            </a:pPr>
            <a:endParaRPr lang="en-US" dirty="0" smtClean="0"/>
          </a:p>
        </p:txBody>
      </p:sp>
      <p:sp>
        <p:nvSpPr>
          <p:cNvPr id="63491" name="Rectangle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4CC7C39-C72A-4653-88BC-3570E2DC5925}" type="datetime1">
              <a:rPr lang="en-US">
                <a:cs typeface="Arial" charset="0"/>
              </a:rPr>
              <a:pPr fontAlgn="base">
                <a:spcBef>
                  <a:spcPct val="0"/>
                </a:spcBef>
                <a:spcAft>
                  <a:spcPct val="0"/>
                </a:spcAft>
              </a:pPr>
              <a:t>2/13/2014</a:t>
            </a:fld>
            <a:endParaRPr lang="en-US">
              <a:cs typeface="Arial" charset="0"/>
            </a:endParaRPr>
          </a:p>
        </p:txBody>
      </p:sp>
      <p:sp>
        <p:nvSpPr>
          <p:cNvPr id="63492" name="Rectangle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cs typeface="Arial" charset="0"/>
            </a:endParaRPr>
          </a:p>
        </p:txBody>
      </p:sp>
      <p:sp>
        <p:nvSpPr>
          <p:cNvPr id="63493" name="Rectangle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AA2D3E-DDB0-4F40-962E-EE7C45C8E22B}" type="slidenum">
              <a:rPr lang="en-US">
                <a:cs typeface="Arial" charset="0"/>
              </a:rPr>
              <a:pPr fontAlgn="base">
                <a:spcBef>
                  <a:spcPct val="0"/>
                </a:spcBef>
                <a:spcAft>
                  <a:spcPct val="0"/>
                </a:spcAft>
              </a:pPr>
              <a:t>26</a:t>
            </a:fld>
            <a:endParaRPr lang="en-US">
              <a:cs typeface="Arial" charset="0"/>
            </a:endParaRPr>
          </a:p>
        </p:txBody>
      </p:sp>
      <p:sp>
        <p:nvSpPr>
          <p:cNvPr id="63494" name="Rectangle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p:txBody>
          <a:bodyPr wrap="square" numCol="1" anchor="t" anchorCtr="0" compatLnSpc="1">
            <a:prstTxWarp prst="textNoShape">
              <a:avLst/>
            </a:prstTxWarp>
          </a:bodyPr>
          <a:lstStyle/>
          <a:p>
            <a:pPr fontAlgn="auto">
              <a:lnSpc>
                <a:spcPct val="90000"/>
              </a:lnSpc>
              <a:spcBef>
                <a:spcPts val="0"/>
              </a:spcBef>
              <a:spcAft>
                <a:spcPts val="0"/>
              </a:spcAft>
              <a:defRPr/>
            </a:pPr>
            <a:r>
              <a:rPr lang="en-US" dirty="0" smtClean="0"/>
              <a:t>Important: Local Input</a:t>
            </a:r>
          </a:p>
          <a:p>
            <a:pPr marL="457200" indent="-457200" algn="ctr" fontAlgn="auto">
              <a:spcBef>
                <a:spcPts val="600"/>
              </a:spcBef>
              <a:spcAft>
                <a:spcPts val="600"/>
              </a:spcAft>
              <a:defRPr/>
            </a:pPr>
            <a:r>
              <a:rPr lang="en-US" b="1" u="sng" dirty="0" smtClean="0"/>
              <a:t>WHAT MAKES A SITE HIGH PRIORITY?</a:t>
            </a:r>
          </a:p>
          <a:p>
            <a:pPr marL="457200" indent="-457200" fontAlgn="auto">
              <a:spcBef>
                <a:spcPts val="600"/>
              </a:spcBef>
              <a:spcAft>
                <a:spcPts val="600"/>
              </a:spcAft>
              <a:buFont typeface="Arial" pitchFamily="34" charset="0"/>
              <a:buChar char="•"/>
              <a:defRPr/>
            </a:pPr>
            <a:r>
              <a:rPr lang="en-US" dirty="0" smtClean="0">
                <a:solidFill>
                  <a:schemeClr val="accent4">
                    <a:lumMod val="50000"/>
                  </a:schemeClr>
                </a:solidFill>
              </a:rPr>
              <a:t>High Impact (&amp; Low Cost) “Biggest Bang for the Buck”</a:t>
            </a:r>
          </a:p>
          <a:p>
            <a:pPr marL="457200" indent="-457200" fontAlgn="auto">
              <a:spcBef>
                <a:spcPts val="600"/>
              </a:spcBef>
              <a:spcAft>
                <a:spcPts val="600"/>
              </a:spcAft>
              <a:buFont typeface="Arial" pitchFamily="34" charset="0"/>
              <a:buChar char="•"/>
              <a:defRPr/>
            </a:pPr>
            <a:r>
              <a:rPr lang="en-US" dirty="0" smtClean="0">
                <a:solidFill>
                  <a:schemeClr val="accent4">
                    <a:lumMod val="50000"/>
                  </a:schemeClr>
                </a:solidFill>
              </a:rPr>
              <a:t>Ease of Implementation (willing property owners, town project)</a:t>
            </a:r>
          </a:p>
          <a:p>
            <a:pPr marL="457200" indent="-457200" fontAlgn="auto">
              <a:spcBef>
                <a:spcPts val="600"/>
              </a:spcBef>
              <a:spcAft>
                <a:spcPts val="600"/>
              </a:spcAft>
              <a:buFont typeface="Arial" pitchFamily="34" charset="0"/>
              <a:buChar char="•"/>
              <a:defRPr/>
            </a:pPr>
            <a:r>
              <a:rPr lang="en-US" dirty="0" smtClean="0">
                <a:solidFill>
                  <a:schemeClr val="accent4">
                    <a:lumMod val="50000"/>
                  </a:schemeClr>
                </a:solidFill>
              </a:rPr>
              <a:t>Location, location, location (Highly Visible)</a:t>
            </a:r>
          </a:p>
          <a:p>
            <a:pPr marL="457200" indent="-457200" fontAlgn="auto">
              <a:spcBef>
                <a:spcPts val="600"/>
              </a:spcBef>
              <a:spcAft>
                <a:spcPts val="600"/>
              </a:spcAft>
              <a:buFont typeface="Arial" pitchFamily="34" charset="0"/>
              <a:buChar char="•"/>
              <a:defRPr/>
            </a:pPr>
            <a:r>
              <a:rPr lang="en-US" dirty="0" smtClean="0">
                <a:solidFill>
                  <a:schemeClr val="accent4">
                    <a:lumMod val="50000"/>
                  </a:schemeClr>
                </a:solidFill>
              </a:rPr>
              <a:t>Good YCC or Environmental Education Opportunity</a:t>
            </a:r>
          </a:p>
          <a:p>
            <a:pPr marL="457200" indent="-457200" fontAlgn="auto">
              <a:spcBef>
                <a:spcPts val="600"/>
              </a:spcBef>
              <a:spcAft>
                <a:spcPts val="600"/>
              </a:spcAft>
              <a:buFont typeface="Arial" pitchFamily="34" charset="0"/>
              <a:buChar char="•"/>
              <a:defRPr/>
            </a:pPr>
            <a:r>
              <a:rPr lang="en-US" dirty="0" smtClean="0">
                <a:solidFill>
                  <a:schemeClr val="accent4">
                    <a:lumMod val="50000"/>
                  </a:schemeClr>
                </a:solidFill>
              </a:rPr>
              <a:t>Likelihood of Getting Funded</a:t>
            </a:r>
          </a:p>
          <a:p>
            <a:pPr fontAlgn="auto">
              <a:lnSpc>
                <a:spcPct val="90000"/>
              </a:lnSpc>
              <a:spcBef>
                <a:spcPts val="0"/>
              </a:spcBef>
              <a:spcAft>
                <a:spcPts val="0"/>
              </a:spcAft>
              <a:defRPr/>
            </a:pPr>
            <a:endParaRPr lang="en-US" dirty="0" smtClean="0"/>
          </a:p>
        </p:txBody>
      </p:sp>
      <p:sp>
        <p:nvSpPr>
          <p:cNvPr id="65539" name="Rectangle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CA48EF0-32EE-4DF3-9EA9-55E3121B22A3}" type="datetime1">
              <a:rPr lang="en-US">
                <a:cs typeface="Arial" charset="0"/>
              </a:rPr>
              <a:pPr fontAlgn="base">
                <a:spcBef>
                  <a:spcPct val="0"/>
                </a:spcBef>
                <a:spcAft>
                  <a:spcPct val="0"/>
                </a:spcAft>
              </a:pPr>
              <a:t>2/13/2014</a:t>
            </a:fld>
            <a:endParaRPr lang="en-US">
              <a:cs typeface="Arial" charset="0"/>
            </a:endParaRPr>
          </a:p>
        </p:txBody>
      </p:sp>
      <p:sp>
        <p:nvSpPr>
          <p:cNvPr id="65540" name="Rectangle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cs typeface="Arial" charset="0"/>
            </a:endParaRPr>
          </a:p>
        </p:txBody>
      </p:sp>
      <p:sp>
        <p:nvSpPr>
          <p:cNvPr id="65541" name="Rectangle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9B737-E932-4531-917F-A4F85DDF883E}" type="slidenum">
              <a:rPr lang="en-US">
                <a:cs typeface="Arial" charset="0"/>
              </a:rPr>
              <a:pPr fontAlgn="base">
                <a:spcBef>
                  <a:spcPct val="0"/>
                </a:spcBef>
                <a:spcAft>
                  <a:spcPct val="0"/>
                </a:spcAft>
              </a:pPr>
              <a:t>27</a:t>
            </a:fld>
            <a:endParaRPr lang="en-US">
              <a:cs typeface="Arial" charset="0"/>
            </a:endParaRPr>
          </a:p>
        </p:txBody>
      </p:sp>
      <p:sp>
        <p:nvSpPr>
          <p:cNvPr id="65542" name="Rectangle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C7BA3D4-0B60-4F8D-813D-BFEA0858CB07}" type="slidenum">
              <a:rPr lang="en-US">
                <a:cs typeface="Arial" charset="0"/>
              </a:rPr>
              <a:pPr defTabSz="912813" fontAlgn="base">
                <a:spcBef>
                  <a:spcPct val="0"/>
                </a:spcBef>
                <a:spcAft>
                  <a:spcPct val="0"/>
                </a:spcAft>
              </a:pPr>
              <a:t>5</a:t>
            </a:fld>
            <a:endParaRPr lang="en-US">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the past, point source pollution (pipes from factories or sewage treatment plants) were biggest problems.  However, we are approaching the 30th anniversary of the Federal Clean Water Act.  This law has been very successful at cleaning up these point sources.</a:t>
            </a:r>
          </a:p>
          <a:p>
            <a:pPr>
              <a:spcBef>
                <a:spcPct val="0"/>
              </a:spcBef>
            </a:pPr>
            <a:r>
              <a:rPr lang="en-US" smtClean="0"/>
              <a:t> </a:t>
            </a:r>
          </a:p>
          <a:p>
            <a:pPr>
              <a:spcBef>
                <a:spcPct val="0"/>
              </a:spcBef>
            </a:pPr>
            <a:r>
              <a:rPr lang="en-US" smtClean="0"/>
              <a:t>Now, polluted runoff from many smaller sources across the landscape is causing a slow decline in our lakes.  Pollutants carried in runoff include soil, nutrients, pesticides, toxics etc.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FB95E9-0292-488B-AE8A-27C90125FE6A}"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4C9538-44C4-4115-83CC-E8DE583F70DB}" type="slidenum">
              <a:rPr lang="en-US">
                <a:latin typeface="Arial" charset="0"/>
                <a:cs typeface="Arial" charset="0"/>
              </a:rPr>
              <a:pPr fontAlgn="base">
                <a:spcBef>
                  <a:spcPct val="0"/>
                </a:spcBef>
                <a:spcAft>
                  <a:spcPct val="0"/>
                </a:spcAft>
              </a:pPr>
              <a:t>9</a:t>
            </a:fld>
            <a:endParaRPr lang="en-US">
              <a:latin typeface="Arial" charset="0"/>
              <a:cs typeface="Arial"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Lakes age naturally as they become more enriched with nutrients over time.  Over eons, deep crystal clear lakes become marshes and bogs.  Without the visitation of another glacier, Minnesota will some day become the “Land of 10,000 bogs”.</a:t>
            </a:r>
          </a:p>
          <a:p>
            <a:pPr>
              <a:spcBef>
                <a:spcPct val="0"/>
              </a:spcBef>
            </a:pPr>
            <a:endParaRPr lang="en-US" smtClean="0"/>
          </a:p>
          <a:p>
            <a:pPr>
              <a:spcBef>
                <a:spcPct val="0"/>
              </a:spcBef>
            </a:pPr>
            <a:r>
              <a:rPr lang="en-US" smtClean="0"/>
              <a:t>However, by increasing the rate of nutrient enrichment by human activities, a process that would take 10,000 years can occur in a lifetime.  Land distributing activities; cutting timber, farming, construction, have increased the rate of nutrient enrichment of lakes, and increased their rate of aging.</a:t>
            </a:r>
          </a:p>
          <a:p>
            <a:pPr>
              <a:spcBef>
                <a:spcPct val="0"/>
              </a:spcBef>
            </a:pPr>
            <a:endParaRPr lang="en-US" smtClean="0"/>
          </a:p>
          <a:p>
            <a:pPr>
              <a:spcBef>
                <a:spcPct val="0"/>
              </a:spcBef>
            </a:pPr>
            <a:r>
              <a:rPr lang="en-US" smtClean="0"/>
              <a:t>Lakes are classified according to their “tropic state”. “Tropic” means nutrition or growth.  An “oligotrophic” lake has low nutrient concentrations and low plant growth.  An “eutrophic” lake is high in nutrient concentration and plant growth.  “Mesotrophic” lakes are between these two status.</a:t>
            </a:r>
          </a:p>
          <a:p>
            <a:pPr>
              <a:spcBef>
                <a:spcPct val="0"/>
              </a:spcBef>
            </a:pPr>
            <a:endParaRPr lang="en-US" smtClean="0"/>
          </a:p>
          <a:p>
            <a:pPr>
              <a:spcBef>
                <a:spcPct val="0"/>
              </a:spcBef>
            </a:pPr>
            <a:r>
              <a:rPr lang="en-US" smtClean="0"/>
              <a:t>The process of lake becoming enriched with nutrients and progressing towards the eutrophic state is call “eutrophication”.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b="1" smtClean="0">
                <a:latin typeface="Times New Roman" pitchFamily="18" charset="0"/>
                <a:cs typeface="Times New Roman" pitchFamily="18" charset="0"/>
              </a:rPr>
              <a:t> A series of </a:t>
            </a:r>
            <a:r>
              <a:rPr lang="en-US" b="1" u="sng" smtClean="0">
                <a:solidFill>
                  <a:srgbClr val="7CB086"/>
                </a:solidFill>
                <a:latin typeface="Times New Roman" pitchFamily="18" charset="0"/>
                <a:cs typeface="Times New Roman" pitchFamily="18" charset="0"/>
              </a:rPr>
              <a:t>cooperative, iterative steps</a:t>
            </a:r>
          </a:p>
          <a:p>
            <a:pPr>
              <a:spcBef>
                <a:spcPct val="0"/>
              </a:spcBef>
              <a:buFontTx/>
              <a:buChar char="•"/>
            </a:pPr>
            <a:endParaRPr lang="en-US" b="1" u="sng" smtClean="0">
              <a:solidFill>
                <a:srgbClr val="7CB086"/>
              </a:solidFill>
              <a:latin typeface="Times New Roman" pitchFamily="18" charset="0"/>
              <a:cs typeface="Times New Roman" pitchFamily="18" charset="0"/>
            </a:endParaRPr>
          </a:p>
          <a:p>
            <a:pPr>
              <a:spcBef>
                <a:spcPct val="0"/>
              </a:spcBef>
              <a:buFontTx/>
              <a:buChar char="•"/>
            </a:pPr>
            <a:r>
              <a:rPr lang="en-US" b="1" smtClean="0">
                <a:latin typeface="Times New Roman" pitchFamily="18" charset="0"/>
                <a:cs typeface="Times New Roman" pitchFamily="18" charset="0"/>
              </a:rPr>
              <a:t> Part of a </a:t>
            </a:r>
            <a:r>
              <a:rPr lang="en-US" b="1" u="sng" smtClean="0">
                <a:solidFill>
                  <a:srgbClr val="7CB086"/>
                </a:solidFill>
                <a:latin typeface="Times New Roman" pitchFamily="18" charset="0"/>
                <a:cs typeface="Times New Roman" pitchFamily="18" charset="0"/>
              </a:rPr>
              <a:t>long-term effort </a:t>
            </a:r>
            <a:r>
              <a:rPr lang="en-US" b="1" smtClean="0">
                <a:latin typeface="Times New Roman" pitchFamily="18" charset="0"/>
                <a:cs typeface="Times New Roman" pitchFamily="18" charset="0"/>
              </a:rPr>
              <a:t>involving towns, agencies, organizations, and individuals </a:t>
            </a:r>
          </a:p>
          <a:p>
            <a:pPr>
              <a:spcBef>
                <a:spcPct val="0"/>
              </a:spcBef>
              <a:buFontTx/>
              <a:buChar char="•"/>
            </a:pPr>
            <a:endParaRPr lang="en-US" b="1" smtClean="0">
              <a:latin typeface="Times New Roman" pitchFamily="18" charset="0"/>
              <a:cs typeface="Times New Roman" pitchFamily="18" charset="0"/>
            </a:endParaRPr>
          </a:p>
          <a:p>
            <a:pPr>
              <a:spcBef>
                <a:spcPct val="0"/>
              </a:spcBef>
              <a:buFontTx/>
              <a:buChar char="•"/>
            </a:pPr>
            <a:r>
              <a:rPr lang="en-US" b="1" smtClean="0">
                <a:latin typeface="Times New Roman" pitchFamily="18" charset="0"/>
                <a:cs typeface="Times New Roman" pitchFamily="18" charset="0"/>
              </a:rPr>
              <a:t> </a:t>
            </a:r>
            <a:r>
              <a:rPr lang="en-US" b="1" u="sng" smtClean="0">
                <a:solidFill>
                  <a:srgbClr val="7CB086"/>
                </a:solidFill>
                <a:latin typeface="Times New Roman" pitchFamily="18" charset="0"/>
                <a:cs typeface="Times New Roman" pitchFamily="18" charset="0"/>
              </a:rPr>
              <a:t>Public participation: </a:t>
            </a:r>
            <a:r>
              <a:rPr lang="en-US" b="1" smtClean="0">
                <a:latin typeface="Times New Roman" pitchFamily="18" charset="0"/>
                <a:cs typeface="Times New Roman" pitchFamily="18" charset="0"/>
              </a:rPr>
              <a:t>forums, meetings, stakeholder input</a:t>
            </a:r>
          </a:p>
          <a:p>
            <a:pPr>
              <a:spcBef>
                <a:spcPct val="0"/>
              </a:spcBef>
              <a:buFontTx/>
              <a:buChar char="•"/>
            </a:pPr>
            <a:endParaRPr lang="en-US" b="1" smtClean="0">
              <a:latin typeface="Times New Roman" pitchFamily="18" charset="0"/>
              <a:cs typeface="Times New Roman" pitchFamily="18" charset="0"/>
            </a:endParaRPr>
          </a:p>
          <a:p>
            <a:pPr>
              <a:spcBef>
                <a:spcPct val="0"/>
              </a:spcBef>
              <a:buFontTx/>
              <a:buChar char="•"/>
            </a:pPr>
            <a:r>
              <a:rPr lang="en-US" smtClean="0"/>
              <a:t>This plan was developed using a </a:t>
            </a:r>
            <a:r>
              <a:rPr lang="en-US" b="1" smtClean="0"/>
              <a:t>watershed-approach</a:t>
            </a:r>
            <a:r>
              <a:rPr lang="en-US" smtClean="0"/>
              <a:t>. </a:t>
            </a:r>
          </a:p>
          <a:p>
            <a:pPr>
              <a:spcBef>
                <a:spcPct val="0"/>
              </a:spcBef>
              <a:buFontTx/>
              <a:buChar char="•"/>
            </a:pPr>
            <a:endParaRPr lang="en-US" smtClean="0"/>
          </a:p>
          <a:p>
            <a:pPr>
              <a:spcBef>
                <a:spcPct val="0"/>
              </a:spcBef>
              <a:buFontTx/>
              <a:buChar char="•"/>
            </a:pPr>
            <a:r>
              <a:rPr lang="en-US" smtClean="0"/>
              <a:t>A holistic approach in which local stakeholders are actively involved in selecting watershed management strategies. </a:t>
            </a:r>
          </a:p>
          <a:p>
            <a:pPr>
              <a:spcBef>
                <a:spcPct val="0"/>
              </a:spcBef>
              <a:buFontTx/>
              <a:buChar char="•"/>
            </a:pPr>
            <a:endParaRPr lang="en-US" smtClean="0"/>
          </a:p>
          <a:p>
            <a:pPr>
              <a:spcBef>
                <a:spcPct val="0"/>
              </a:spcBef>
              <a:buFontTx/>
              <a:buChar char="•"/>
            </a:pPr>
            <a:r>
              <a:rPr lang="en-US" smtClean="0"/>
              <a:t>The watershed planning process uses </a:t>
            </a:r>
            <a:r>
              <a:rPr lang="en-US" b="1" smtClean="0"/>
              <a:t>a series of cooperative, iterative steps </a:t>
            </a:r>
            <a:r>
              <a:rPr lang="en-US" smtClean="0"/>
              <a:t>to characterize existing conditions, identify and prioritize problems, define management objectives, and develop and implement protection or remediation strategies as necessary.</a:t>
            </a:r>
          </a:p>
          <a:p>
            <a:pPr>
              <a:spcBef>
                <a:spcPct val="0"/>
              </a:spcBef>
              <a:buFontTx/>
              <a:buChar char="•"/>
            </a:pPr>
            <a:endParaRPr lang="en-US" smtClean="0"/>
          </a:p>
          <a:p>
            <a:pPr>
              <a:spcBef>
                <a:spcPct val="0"/>
              </a:spcBef>
              <a:buFontTx/>
              <a:buChar char="•"/>
            </a:pPr>
            <a:r>
              <a:rPr lang="en-US" smtClean="0"/>
              <a:t>Typically on a 10-15 year schedule.</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58F9F8-24A6-438A-9694-90E632EBFC9E}"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mtClean="0"/>
              <a:t>Now that the modeling was complete, the key remaining components of the watershed-based management plan will be developed. </a:t>
            </a:r>
          </a:p>
          <a:p>
            <a:pPr>
              <a:lnSpc>
                <a:spcPct val="90000"/>
              </a:lnSpc>
              <a:spcBef>
                <a:spcPct val="0"/>
              </a:spcBef>
            </a:pPr>
            <a:endParaRPr lang="en-US" smtClean="0"/>
          </a:p>
          <a:p>
            <a:pPr>
              <a:lnSpc>
                <a:spcPct val="90000"/>
              </a:lnSpc>
              <a:spcBef>
                <a:spcPct val="0"/>
              </a:spcBef>
            </a:pPr>
            <a:r>
              <a:rPr lang="en-US" smtClean="0"/>
              <a:t>Our Outreach efforts returned 16 attendees ranging from landowners, to resource professionals. </a:t>
            </a:r>
          </a:p>
          <a:p>
            <a:pPr>
              <a:lnSpc>
                <a:spcPct val="90000"/>
              </a:lnSpc>
              <a:spcBef>
                <a:spcPct val="0"/>
              </a:spcBef>
            </a:pPr>
            <a:endParaRPr lang="en-US" smtClean="0"/>
          </a:p>
          <a:p>
            <a:pPr>
              <a:lnSpc>
                <a:spcPct val="90000"/>
              </a:lnSpc>
              <a:spcBef>
                <a:spcPct val="0"/>
              </a:spcBef>
            </a:pPr>
            <a:r>
              <a:rPr lang="en-US" smtClean="0"/>
              <a:t>These folks will be responsible for helping craft the action plan and guide the long-term process.</a:t>
            </a:r>
          </a:p>
        </p:txBody>
      </p:sp>
      <p:sp>
        <p:nvSpPr>
          <p:cNvPr id="33795" name="Rectangle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B160D1B5-65F2-41B8-8BF2-0766F1296BF0}" type="datetime1">
              <a:rPr lang="en-US">
                <a:cs typeface="Arial" charset="0"/>
              </a:rPr>
              <a:pPr fontAlgn="base">
                <a:spcBef>
                  <a:spcPct val="0"/>
                </a:spcBef>
                <a:spcAft>
                  <a:spcPct val="0"/>
                </a:spcAft>
              </a:pPr>
              <a:t>2/13/2014</a:t>
            </a:fld>
            <a:endParaRPr lang="en-US">
              <a:cs typeface="Arial" charset="0"/>
            </a:endParaRPr>
          </a:p>
        </p:txBody>
      </p:sp>
      <p:sp>
        <p:nvSpPr>
          <p:cNvPr id="33796" name="Rectangle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cs typeface="Arial" charset="0"/>
            </a:endParaRPr>
          </a:p>
        </p:txBody>
      </p:sp>
      <p:sp>
        <p:nvSpPr>
          <p:cNvPr id="33797" name="Rectangle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73AFCF-BD5C-46FC-B08B-CD925A40CA39}" type="slidenum">
              <a:rPr lang="en-US">
                <a:cs typeface="Arial" charset="0"/>
              </a:rPr>
              <a:pPr fontAlgn="base">
                <a:spcBef>
                  <a:spcPct val="0"/>
                </a:spcBef>
                <a:spcAft>
                  <a:spcPct val="0"/>
                </a:spcAft>
              </a:pPr>
              <a:t>11</a:t>
            </a:fld>
            <a:endParaRPr lang="en-US">
              <a:cs typeface="Arial" charset="0"/>
            </a:endParaRPr>
          </a:p>
        </p:txBody>
      </p:sp>
      <p:sp>
        <p:nvSpPr>
          <p:cNvPr id="33798" name="Rectangle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p:txBody>
          <a:bodyPr wrap="square" numCol="1" anchor="t" anchorCtr="0" compatLnSpc="1">
            <a:prstTxWarp prst="textNoShape">
              <a:avLst/>
            </a:prstTxWarp>
            <a:normAutofit fontScale="92500" lnSpcReduction="10000"/>
          </a:bodyPr>
          <a:lstStyle/>
          <a:p>
            <a:pPr fontAlgn="auto">
              <a:spcBef>
                <a:spcPts val="0"/>
              </a:spcBef>
              <a:spcAft>
                <a:spcPts val="0"/>
              </a:spcAft>
              <a:defRPr/>
            </a:pPr>
            <a:r>
              <a:rPr lang="en-US" smtClean="0"/>
              <a:t>Strong Local Support involves utilizing different means of communication.</a:t>
            </a:r>
          </a:p>
          <a:p>
            <a:pPr fontAlgn="auto">
              <a:spcBef>
                <a:spcPts val="0"/>
              </a:spcBef>
              <a:spcAft>
                <a:spcPts val="0"/>
              </a:spcAft>
              <a:defRPr/>
            </a:pPr>
            <a:endParaRPr lang="en-US" smtClean="0"/>
          </a:p>
          <a:p>
            <a:pPr fontAlgn="auto">
              <a:spcBef>
                <a:spcPts val="0"/>
              </a:spcBef>
              <a:spcAft>
                <a:spcPts val="0"/>
              </a:spcAft>
              <a:defRPr/>
            </a:pPr>
            <a:r>
              <a:rPr lang="en-US" smtClean="0"/>
              <a:t>Emphasize the personal phone contact for completion of the TMDL and notice and collect information about interest in attending the WBMP meeting. Set a date and call them again. Send a postcard. Did you receive the postcard and are you coming? Personal Letters went out to landowners who said they weren’t interested and copies of the TMDL to people that were very interested. </a:t>
            </a:r>
          </a:p>
          <a:p>
            <a:pPr fontAlgn="auto">
              <a:spcBef>
                <a:spcPts val="0"/>
              </a:spcBef>
              <a:spcAft>
                <a:spcPts val="0"/>
              </a:spcAft>
              <a:defRPr/>
            </a:pPr>
            <a:r>
              <a:rPr lang="en-US" smtClean="0"/>
              <a:t/>
            </a:r>
            <a:br>
              <a:rPr lang="en-US" smtClean="0"/>
            </a:br>
            <a:r>
              <a:rPr lang="en-US" smtClean="0"/>
              <a:t>Contacted the Watershed Towns-in this case, three major watershed towns shared a town manager. We provided a watershed map to the town and they provided a list of lots with names and addresses for each landowner in the watershed. We also received a list of the town selectmen and planning board members.</a:t>
            </a:r>
          </a:p>
          <a:p>
            <a:pPr fontAlgn="auto">
              <a:spcBef>
                <a:spcPts val="0"/>
              </a:spcBef>
              <a:spcAft>
                <a:spcPts val="0"/>
              </a:spcAft>
              <a:defRPr/>
            </a:pPr>
            <a:endParaRPr lang="en-US" smtClean="0"/>
          </a:p>
          <a:p>
            <a:pPr fontAlgn="auto">
              <a:spcBef>
                <a:spcPts val="0"/>
              </a:spcBef>
              <a:spcAft>
                <a:spcPts val="0"/>
              </a:spcAft>
              <a:defRPr/>
            </a:pPr>
            <a:r>
              <a:rPr lang="en-US" smtClean="0"/>
              <a:t>FB Environmental staff presented information about the TMDL at a joint TMDL and watershed planning meeting in Presque Isle on October 30, 2008. The Town of Chapman/Castle Hill/Mapleton provided FB Environmental with a list of watershed landowners. Each landowner was contacted by phone and/or mail regarding the TMDL meeting. The report was posted on the FB Environmental Internet Web site and two  notices were placed in the Star Herald on October 8th and October 29th, 2008.</a:t>
            </a:r>
          </a:p>
          <a:p>
            <a:pPr fontAlgn="auto">
              <a:spcBef>
                <a:spcPts val="0"/>
              </a:spcBef>
              <a:spcAft>
                <a:spcPts val="0"/>
              </a:spcAft>
              <a:defRPr/>
            </a:pPr>
            <a:endParaRPr lang="en-US" smtClean="0"/>
          </a:p>
          <a:p>
            <a:pPr fontAlgn="auto">
              <a:spcBef>
                <a:spcPts val="0"/>
              </a:spcBef>
              <a:spcAft>
                <a:spcPts val="0"/>
              </a:spcAft>
              <a:defRPr/>
            </a:pPr>
            <a:r>
              <a:rPr lang="en-US" smtClean="0"/>
              <a:t>Note about Everett Brook-joint meeting, neighboring watershed-both impaired. Did not get a landowner list from the town, but did receive a list of major agricultural landowners, and potentially interested individuals including local recreational clubs (Boy Scouts, Fish &amp; Game Club). </a:t>
            </a:r>
          </a:p>
          <a:p>
            <a:pPr fontAlgn="auto">
              <a:spcBef>
                <a:spcPts val="0"/>
              </a:spcBef>
              <a:spcAft>
                <a:spcPts val="0"/>
              </a:spcAft>
              <a:defRPr/>
            </a:pPr>
            <a:r>
              <a:rPr lang="en-US" smtClean="0"/>
              <a:t> </a:t>
            </a:r>
          </a:p>
          <a:p>
            <a:pPr fontAlgn="auto">
              <a:spcBef>
                <a:spcPts val="0"/>
              </a:spcBef>
              <a:spcAft>
                <a:spcPts val="0"/>
              </a:spcAft>
              <a:defRPr/>
            </a:pPr>
            <a:endParaRPr lang="en-US" smtClean="0"/>
          </a:p>
          <a:p>
            <a:pPr fontAlgn="auto">
              <a:spcBef>
                <a:spcPts val="0"/>
              </a:spcBef>
              <a:spcAft>
                <a:spcPts val="0"/>
              </a:spcAft>
              <a:defRPr/>
            </a:pPr>
            <a:endParaRPr lang="en-US" smtClean="0"/>
          </a:p>
        </p:txBody>
      </p:sp>
      <p:sp>
        <p:nvSpPr>
          <p:cNvPr id="35843" name="Rectangle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03888AE-9494-43D3-A156-05A4C5ADBFCC}" type="datetime1">
              <a:rPr lang="en-US">
                <a:cs typeface="Arial" charset="0"/>
              </a:rPr>
              <a:pPr fontAlgn="base">
                <a:spcBef>
                  <a:spcPct val="0"/>
                </a:spcBef>
                <a:spcAft>
                  <a:spcPct val="0"/>
                </a:spcAft>
              </a:pPr>
              <a:t>2/13/2014</a:t>
            </a:fld>
            <a:endParaRPr lang="en-US">
              <a:cs typeface="Arial" charset="0"/>
            </a:endParaRPr>
          </a:p>
        </p:txBody>
      </p:sp>
      <p:sp>
        <p:nvSpPr>
          <p:cNvPr id="35844" name="Rectangle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cs typeface="Arial" charset="0"/>
            </a:endParaRPr>
          </a:p>
        </p:txBody>
      </p:sp>
      <p:sp>
        <p:nvSpPr>
          <p:cNvPr id="35845" name="Rectangle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3CB54E-3ABB-4B7E-A5CE-64E489527E7B}" type="slidenum">
              <a:rPr lang="en-US">
                <a:cs typeface="Arial" charset="0"/>
              </a:rPr>
              <a:pPr fontAlgn="base">
                <a:spcBef>
                  <a:spcPct val="0"/>
                </a:spcBef>
                <a:spcAft>
                  <a:spcPct val="0"/>
                </a:spcAft>
              </a:pPr>
              <a:t>12</a:t>
            </a:fld>
            <a:endParaRPr lang="en-US">
              <a:cs typeface="Arial" charset="0"/>
            </a:endParaRPr>
          </a:p>
        </p:txBody>
      </p:sp>
      <p:sp>
        <p:nvSpPr>
          <p:cNvPr id="35846" name="Rectangle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6B15C5EF-FBDC-4DBA-BAF9-455F4B346EB9}" type="datetimeFigureOut">
              <a:rPr lang="en-US"/>
              <a:pPr>
                <a:defRPr/>
              </a:pPr>
              <a:t>2/13/2014</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88824D6D-BE37-4319-A934-502E83EB14C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13BFAC-4ADF-497D-B3BC-570EF2244535}" type="datetimeFigureOut">
              <a:rPr lang="en-US"/>
              <a:pPr>
                <a:defRPr/>
              </a:pPr>
              <a:t>2/13/2014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BB9ADC-DB78-4BF7-A2A4-D727DDEE47A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49E1E35A-E8DD-4B02-B409-B1924832B966}"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3BF40FA2-BA21-4BEB-A9DD-C4D93898AF91}" type="datetimeFigureOut">
              <a:rPr lang="en-US"/>
              <a:pPr>
                <a:defRPr/>
              </a:pPr>
              <a:t>2/13/2014</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4" name="Rectangle 2"/>
          <p:cNvSpPr>
            <a:spLocks noGrp="1"/>
          </p:cNvSpPr>
          <p:nvPr>
            <p:ph type="title"/>
          </p:nvPr>
        </p:nvSpPr>
        <p:spPr/>
        <p:txBody>
          <a:bodyPr/>
          <a:lstStyle/>
          <a:p>
            <a:r>
              <a:rPr lang="en-US" noProof="1" smtClean="0"/>
              <a:t>Click to edit Master title style</a:t>
            </a:r>
            <a:endParaRPr lang="en-US" dirty="0"/>
          </a:p>
        </p:txBody>
      </p:sp>
      <p:sp>
        <p:nvSpPr>
          <p:cNvPr id="12" name="Rectangle 3"/>
          <p:cNvSpPr>
            <a:spLocks noGrp="1"/>
          </p:cNvSpPr>
          <p:nvPr>
            <p:ph type="body"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CE14B1E-0F85-41D3-9FFC-11214EDCB137}" type="datetimeFigureOut">
              <a:rPr lang="en-US"/>
              <a:pPr>
                <a:defRPr/>
              </a:pPr>
              <a:t>2/13/2014</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970D26F-F9D7-4761-8958-DA9067659AE7}"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09BC95-56A6-4CB6-94D6-635B352021B8}" type="datetimeFigureOut">
              <a:rPr lang="en-US"/>
              <a:pPr>
                <a:defRPr/>
              </a:pPr>
              <a:t>2/13/2014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4119A874-DEEF-48E2-A76F-D5D8FE28E8C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01950CB3-0E14-41E7-9206-4F1C19169A17}" type="datetimeFigureOut">
              <a:rPr lang="en-US"/>
              <a:pPr>
                <a:defRPr/>
              </a:pPr>
              <a:t>2/13/2014</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395C18E6-E2EA-48FB-9555-FCBCC00CF67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0DC1B762-9772-46DB-BC5A-AF1DC25C51A1}" type="datetimeFigureOut">
              <a:rPr lang="en-US"/>
              <a:pPr>
                <a:defRPr/>
              </a:pPr>
              <a:t>2/13/2014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AC420DF-0870-4DAA-A594-47307B55ABC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5E3BA4C3-B6D9-4497-889F-9B62845B0C8F}" type="datetimeFigureOut">
              <a:rPr lang="en-US"/>
              <a:pPr>
                <a:defRPr/>
              </a:pPr>
              <a:t>2/13/2014</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78EB66FB-D7A4-4400-8229-1FE28639A75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701EDF8-7C09-468D-A60D-73FB9F8A0EFC}" type="datetimeFigureOut">
              <a:rPr lang="en-US"/>
              <a:pPr>
                <a:defRPr/>
              </a:pPr>
              <a:t>2/13/2014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230467A3-20F6-4905-A299-925AD2917B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fld id="{579F7BB6-D00D-4EEA-AD42-F7D8DCCA6A8E}" type="datetimeFigureOut">
              <a:rPr lang="en-US"/>
              <a:pPr>
                <a:defRPr/>
              </a:pPr>
              <a:t>2/13/2014</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65E0ADF6-774C-4F52-9BA2-8D1E9361D6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E4747E00-829E-453D-9E75-889C8FB2CE70}"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DABC3578-E522-4823-814F-7C8CC5D584C7}" type="datetimeFigureOut">
              <a:rPr lang="en-US"/>
              <a:pPr>
                <a:defRPr/>
              </a:pPr>
              <a:t>2/13/2014</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2C4B4465-8E9F-4B68-9EA8-13250F5A2334}"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D0D180B9-A274-40BB-92F1-02A2D462D8E0}" type="datetimeFigureOut">
              <a:rPr lang="en-US"/>
              <a:pPr>
                <a:defRPr/>
              </a:pPr>
              <a:t>2/13/2014</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82F3B7A0-0827-4F7C-A39C-E30E0E2700FE}" type="datetimeFigureOut">
              <a:rPr lang="en-US"/>
              <a:pPr>
                <a:defRPr/>
              </a:pPr>
              <a:t>2/13/2014</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cs typeface="+mn-cs"/>
              </a:defRPr>
            </a:lvl1pPr>
          </a:lstStyle>
          <a:p>
            <a:pPr>
              <a:defRPr/>
            </a:pPr>
            <a:fld id="{F1BFFFBE-BE0A-499E-B236-338EC855D8C8}"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7.emf"/><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1.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emf"/></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52400" y="0"/>
            <a:ext cx="8991600" cy="1447800"/>
          </a:xfrm>
        </p:spPr>
        <p:txBody>
          <a:bodyPr>
            <a:normAutofit fontScale="90000"/>
          </a:bodyPr>
          <a:lstStyle/>
          <a:p>
            <a:pPr fontAlgn="auto">
              <a:spcAft>
                <a:spcPts val="0"/>
              </a:spcAft>
              <a:defRPr/>
            </a:pPr>
            <a:r>
              <a:rPr lang="en-US" sz="4800" b="1" dirty="0" smtClean="0">
                <a:solidFill>
                  <a:schemeClr val="tx1"/>
                </a:solidFill>
              </a:rPr>
              <a:t>Successful Watershed Planning</a:t>
            </a:r>
            <a:endParaRPr lang="en-US" sz="4800" b="1" dirty="0">
              <a:solidFill>
                <a:schemeClr val="tx1"/>
              </a:solidFill>
            </a:endParaRPr>
          </a:p>
        </p:txBody>
      </p:sp>
      <p:sp>
        <p:nvSpPr>
          <p:cNvPr id="15363" name="Rectangle 3"/>
          <p:cNvSpPr>
            <a:spLocks noGrp="1" noChangeArrowheads="1"/>
          </p:cNvSpPr>
          <p:nvPr>
            <p:ph type="subTitle" idx="1"/>
          </p:nvPr>
        </p:nvSpPr>
        <p:spPr>
          <a:xfrm>
            <a:off x="304800" y="2667000"/>
            <a:ext cx="5105400" cy="2057400"/>
          </a:xfrm>
        </p:spPr>
        <p:txBody>
          <a:bodyPr>
            <a:noAutofit/>
          </a:bodyPr>
          <a:lstStyle/>
          <a:p>
            <a:pPr fontAlgn="auto">
              <a:spcAft>
                <a:spcPts val="0"/>
              </a:spcAft>
              <a:buFont typeface="Wingdings"/>
              <a:buNone/>
              <a:defRPr/>
            </a:pPr>
            <a:endParaRPr lang="en-US" sz="1200" dirty="0" smtClean="0">
              <a:solidFill>
                <a:schemeClr val="bg2">
                  <a:lumMod val="40000"/>
                  <a:lumOff val="60000"/>
                </a:schemeClr>
              </a:solidFill>
            </a:endParaRPr>
          </a:p>
          <a:p>
            <a:pPr fontAlgn="auto">
              <a:spcAft>
                <a:spcPts val="0"/>
              </a:spcAft>
              <a:buFont typeface="Wingdings"/>
              <a:buNone/>
              <a:defRPr/>
            </a:pPr>
            <a:endParaRPr lang="en-US" sz="2800" dirty="0">
              <a:solidFill>
                <a:schemeClr val="bg2">
                  <a:lumMod val="40000"/>
                  <a:lumOff val="60000"/>
                </a:schemeClr>
              </a:solidFill>
            </a:endParaRPr>
          </a:p>
        </p:txBody>
      </p:sp>
      <p:pic>
        <p:nvPicPr>
          <p:cNvPr id="2" name="Picture 2" descr="http://frobbi.org/dutchess29/images/watershed_ex2aw.jpg"/>
          <p:cNvPicPr>
            <a:picLocks noChangeAspect="1" noChangeArrowheads="1"/>
          </p:cNvPicPr>
          <p:nvPr/>
        </p:nvPicPr>
        <p:blipFill>
          <a:blip r:embed="rId3"/>
          <a:srcRect/>
          <a:stretch>
            <a:fillRect/>
          </a:stretch>
        </p:blipFill>
        <p:spPr bwMode="auto">
          <a:xfrm>
            <a:off x="1905000" y="1608138"/>
            <a:ext cx="5735638" cy="4346575"/>
          </a:xfrm>
          <a:prstGeom prst="rect">
            <a:avLst/>
          </a:prstGeom>
          <a:noFill/>
          <a:ln w="9525">
            <a:noFill/>
            <a:miter lim="800000"/>
            <a:headEnd/>
            <a:tailEnd/>
          </a:ln>
        </p:spPr>
      </p:pic>
      <p:sp>
        <p:nvSpPr>
          <p:cNvPr id="15364" name="Text Box 10"/>
          <p:cNvSpPr txBox="1">
            <a:spLocks noChangeArrowheads="1"/>
          </p:cNvSpPr>
          <p:nvPr/>
        </p:nvSpPr>
        <p:spPr bwMode="auto">
          <a:xfrm>
            <a:off x="152400" y="6027738"/>
            <a:ext cx="8839200" cy="460375"/>
          </a:xfrm>
          <a:prstGeom prst="rect">
            <a:avLst/>
          </a:prstGeom>
          <a:solidFill>
            <a:schemeClr val="tx2"/>
          </a:solidFill>
          <a:ln w="9525">
            <a:solidFill>
              <a:schemeClr val="tx1"/>
            </a:solidFill>
            <a:miter lim="800000"/>
            <a:headEnd/>
            <a:tailEnd/>
          </a:ln>
        </p:spPr>
        <p:txBody>
          <a:bodyPr>
            <a:spAutoFit/>
          </a:bodyPr>
          <a:lstStyle/>
          <a:p>
            <a:pPr algn="ctr"/>
            <a:r>
              <a:rPr lang="en-US" sz="2400" b="1">
                <a:solidFill>
                  <a:schemeClr val="bg1"/>
                </a:solidFill>
                <a:latin typeface="Georgia" pitchFamily="18" charset="0"/>
              </a:rPr>
              <a:t> Forrest Bell, FB Environmental Associates</a:t>
            </a:r>
          </a:p>
        </p:txBody>
      </p:sp>
      <p:grpSp>
        <p:nvGrpSpPr>
          <p:cNvPr id="15365" name="Group 20"/>
          <p:cNvGrpSpPr>
            <a:grpSpLocks/>
          </p:cNvGrpSpPr>
          <p:nvPr/>
        </p:nvGrpSpPr>
        <p:grpSpPr bwMode="auto">
          <a:xfrm>
            <a:off x="1981200" y="1776413"/>
            <a:ext cx="5867400" cy="685800"/>
            <a:chOff x="1152" y="1440"/>
            <a:chExt cx="3696" cy="432"/>
          </a:xfrm>
        </p:grpSpPr>
        <p:sp>
          <p:nvSpPr>
            <p:cNvPr id="15373" name="AutoShape 12"/>
            <p:cNvSpPr>
              <a:spLocks noChangeArrowheads="1"/>
            </p:cNvSpPr>
            <p:nvPr/>
          </p:nvSpPr>
          <p:spPr bwMode="auto">
            <a:xfrm rot="-2453065">
              <a:off x="1152" y="1440"/>
              <a:ext cx="190" cy="432"/>
            </a:xfrm>
            <a:prstGeom prst="downArrow">
              <a:avLst>
                <a:gd name="adj1" fmla="val 50000"/>
                <a:gd name="adj2" fmla="val 56842"/>
              </a:avLst>
            </a:prstGeom>
            <a:solidFill>
              <a:srgbClr val="FF0000"/>
            </a:solidFill>
            <a:ln w="9525">
              <a:solidFill>
                <a:srgbClr val="FF0000"/>
              </a:solidFill>
              <a:miter lim="800000"/>
              <a:headEnd/>
              <a:tailEnd/>
            </a:ln>
          </p:spPr>
          <p:txBody>
            <a:bodyPr wrap="none" anchor="ctr"/>
            <a:lstStyle/>
            <a:p>
              <a:endParaRPr lang="en-US">
                <a:latin typeface="Georgia" pitchFamily="18" charset="0"/>
              </a:endParaRPr>
            </a:p>
          </p:txBody>
        </p:sp>
        <p:sp>
          <p:nvSpPr>
            <p:cNvPr id="15374" name="AutoShape 13"/>
            <p:cNvSpPr>
              <a:spLocks noChangeArrowheads="1"/>
            </p:cNvSpPr>
            <p:nvPr/>
          </p:nvSpPr>
          <p:spPr bwMode="auto">
            <a:xfrm rot="-223372">
              <a:off x="2785" y="1440"/>
              <a:ext cx="190" cy="432"/>
            </a:xfrm>
            <a:prstGeom prst="downArrow">
              <a:avLst>
                <a:gd name="adj1" fmla="val 50000"/>
                <a:gd name="adj2" fmla="val 56842"/>
              </a:avLst>
            </a:prstGeom>
            <a:solidFill>
              <a:srgbClr val="FF0000"/>
            </a:solidFill>
            <a:ln w="9525">
              <a:solidFill>
                <a:srgbClr val="FF0000"/>
              </a:solidFill>
              <a:miter lim="800000"/>
              <a:headEnd/>
              <a:tailEnd/>
            </a:ln>
          </p:spPr>
          <p:txBody>
            <a:bodyPr wrap="none" anchor="ctr"/>
            <a:lstStyle/>
            <a:p>
              <a:endParaRPr lang="en-US">
                <a:latin typeface="Georgia" pitchFamily="18" charset="0"/>
              </a:endParaRPr>
            </a:p>
          </p:txBody>
        </p:sp>
        <p:sp>
          <p:nvSpPr>
            <p:cNvPr id="15375" name="AutoShape 14"/>
            <p:cNvSpPr>
              <a:spLocks noChangeArrowheads="1"/>
            </p:cNvSpPr>
            <p:nvPr/>
          </p:nvSpPr>
          <p:spPr bwMode="auto">
            <a:xfrm rot="2839438">
              <a:off x="4537" y="1415"/>
              <a:ext cx="190" cy="432"/>
            </a:xfrm>
            <a:prstGeom prst="downArrow">
              <a:avLst>
                <a:gd name="adj1" fmla="val 50000"/>
                <a:gd name="adj2" fmla="val 56842"/>
              </a:avLst>
            </a:prstGeom>
            <a:solidFill>
              <a:srgbClr val="FF0000"/>
            </a:solidFill>
            <a:ln w="9525">
              <a:solidFill>
                <a:srgbClr val="FF0000"/>
              </a:solidFill>
              <a:miter lim="800000"/>
              <a:headEnd/>
              <a:tailEnd/>
            </a:ln>
          </p:spPr>
          <p:txBody>
            <a:bodyPr wrap="none" anchor="ctr"/>
            <a:lstStyle/>
            <a:p>
              <a:endParaRPr lang="en-US">
                <a:latin typeface="Georgia" pitchFamily="18" charset="0"/>
              </a:endParaRPr>
            </a:p>
          </p:txBody>
        </p:sp>
      </p:grpSp>
      <p:grpSp>
        <p:nvGrpSpPr>
          <p:cNvPr id="15366" name="Group 21"/>
          <p:cNvGrpSpPr>
            <a:grpSpLocks/>
          </p:cNvGrpSpPr>
          <p:nvPr/>
        </p:nvGrpSpPr>
        <p:grpSpPr bwMode="auto">
          <a:xfrm rot="-313437">
            <a:off x="1978025" y="2908300"/>
            <a:ext cx="1524000" cy="1673225"/>
            <a:chOff x="912" y="2448"/>
            <a:chExt cx="960" cy="1054"/>
          </a:xfrm>
        </p:grpSpPr>
        <p:sp>
          <p:nvSpPr>
            <p:cNvPr id="15371" name="AutoShape 16"/>
            <p:cNvSpPr>
              <a:spLocks noChangeArrowheads="1"/>
            </p:cNvSpPr>
            <p:nvPr/>
          </p:nvSpPr>
          <p:spPr bwMode="auto">
            <a:xfrm rot="-3500544">
              <a:off x="1025" y="2319"/>
              <a:ext cx="190" cy="432"/>
            </a:xfrm>
            <a:prstGeom prst="downArrow">
              <a:avLst>
                <a:gd name="adj1" fmla="val 50000"/>
                <a:gd name="adj2" fmla="val 56842"/>
              </a:avLst>
            </a:prstGeom>
            <a:solidFill>
              <a:srgbClr val="FF0000"/>
            </a:solidFill>
            <a:ln w="9525">
              <a:solidFill>
                <a:srgbClr val="FF0000"/>
              </a:solidFill>
              <a:miter lim="800000"/>
              <a:headEnd/>
              <a:tailEnd/>
            </a:ln>
          </p:spPr>
          <p:txBody>
            <a:bodyPr wrap="none" anchor="ctr"/>
            <a:lstStyle/>
            <a:p>
              <a:endParaRPr lang="en-US">
                <a:latin typeface="Georgia" pitchFamily="18" charset="0"/>
              </a:endParaRPr>
            </a:p>
          </p:txBody>
        </p:sp>
        <p:sp>
          <p:nvSpPr>
            <p:cNvPr id="15372" name="AutoShape 18"/>
            <p:cNvSpPr>
              <a:spLocks noChangeArrowheads="1"/>
            </p:cNvSpPr>
            <p:nvPr/>
          </p:nvSpPr>
          <p:spPr bwMode="auto">
            <a:xfrm rot="-4159148">
              <a:off x="1561" y="3191"/>
              <a:ext cx="190" cy="432"/>
            </a:xfrm>
            <a:prstGeom prst="downArrow">
              <a:avLst>
                <a:gd name="adj1" fmla="val 50000"/>
                <a:gd name="adj2" fmla="val 56842"/>
              </a:avLst>
            </a:prstGeom>
            <a:solidFill>
              <a:srgbClr val="FF0000"/>
            </a:solidFill>
            <a:ln w="9525">
              <a:solidFill>
                <a:srgbClr val="FF0000"/>
              </a:solidFill>
              <a:miter lim="800000"/>
              <a:headEnd/>
              <a:tailEnd/>
            </a:ln>
          </p:spPr>
          <p:txBody>
            <a:bodyPr wrap="none" anchor="ctr"/>
            <a:lstStyle/>
            <a:p>
              <a:endParaRPr lang="en-US">
                <a:latin typeface="Georgia" pitchFamily="18" charset="0"/>
              </a:endParaRPr>
            </a:p>
          </p:txBody>
        </p:sp>
      </p:grpSp>
      <p:grpSp>
        <p:nvGrpSpPr>
          <p:cNvPr id="15367" name="Group 23"/>
          <p:cNvGrpSpPr>
            <a:grpSpLocks/>
          </p:cNvGrpSpPr>
          <p:nvPr/>
        </p:nvGrpSpPr>
        <p:grpSpPr bwMode="auto">
          <a:xfrm>
            <a:off x="6324600" y="2919413"/>
            <a:ext cx="1066800" cy="1444625"/>
            <a:chOff x="4176" y="2400"/>
            <a:chExt cx="672" cy="910"/>
          </a:xfrm>
        </p:grpSpPr>
        <p:sp>
          <p:nvSpPr>
            <p:cNvPr id="15369" name="AutoShape 15"/>
            <p:cNvSpPr>
              <a:spLocks noChangeArrowheads="1"/>
            </p:cNvSpPr>
            <p:nvPr/>
          </p:nvSpPr>
          <p:spPr bwMode="auto">
            <a:xfrm rot="4911318">
              <a:off x="4537" y="2999"/>
              <a:ext cx="190" cy="432"/>
            </a:xfrm>
            <a:prstGeom prst="downArrow">
              <a:avLst>
                <a:gd name="adj1" fmla="val 50000"/>
                <a:gd name="adj2" fmla="val 56842"/>
              </a:avLst>
            </a:prstGeom>
            <a:solidFill>
              <a:srgbClr val="FF0000"/>
            </a:solidFill>
            <a:ln w="9525">
              <a:solidFill>
                <a:srgbClr val="FF0000"/>
              </a:solidFill>
              <a:miter lim="800000"/>
              <a:headEnd/>
              <a:tailEnd/>
            </a:ln>
          </p:spPr>
          <p:txBody>
            <a:bodyPr wrap="none" anchor="ctr"/>
            <a:lstStyle/>
            <a:p>
              <a:endParaRPr lang="en-US">
                <a:latin typeface="Georgia" pitchFamily="18" charset="0"/>
              </a:endParaRPr>
            </a:p>
          </p:txBody>
        </p:sp>
        <p:sp>
          <p:nvSpPr>
            <p:cNvPr id="15370" name="AutoShape 22"/>
            <p:cNvSpPr>
              <a:spLocks noChangeArrowheads="1"/>
            </p:cNvSpPr>
            <p:nvPr/>
          </p:nvSpPr>
          <p:spPr bwMode="auto">
            <a:xfrm rot="4173041">
              <a:off x="4297" y="2279"/>
              <a:ext cx="190" cy="432"/>
            </a:xfrm>
            <a:prstGeom prst="downArrow">
              <a:avLst>
                <a:gd name="adj1" fmla="val 50000"/>
                <a:gd name="adj2" fmla="val 56842"/>
              </a:avLst>
            </a:prstGeom>
            <a:solidFill>
              <a:srgbClr val="FF0000"/>
            </a:solidFill>
            <a:ln w="9525">
              <a:solidFill>
                <a:srgbClr val="FF0000"/>
              </a:solidFill>
              <a:miter lim="800000"/>
              <a:headEnd/>
              <a:tailEnd/>
            </a:ln>
          </p:spPr>
          <p:txBody>
            <a:bodyPr wrap="none" anchor="ctr"/>
            <a:lstStyle/>
            <a:p>
              <a:endParaRPr lang="en-US">
                <a:latin typeface="Georgia" pitchFamily="18" charset="0"/>
              </a:endParaRPr>
            </a:p>
          </p:txBody>
        </p:sp>
      </p:grpSp>
      <p:pic>
        <p:nvPicPr>
          <p:cNvPr id="15368" name="Picture 6"/>
          <p:cNvPicPr>
            <a:picLocks noChangeAspect="1" noChangeArrowheads="1"/>
          </p:cNvPicPr>
          <p:nvPr/>
        </p:nvPicPr>
        <p:blipFill>
          <a:blip r:embed="rId4"/>
          <a:srcRect/>
          <a:stretch>
            <a:fillRect/>
          </a:stretch>
        </p:blipFill>
        <p:spPr bwMode="auto">
          <a:xfrm>
            <a:off x="8001000" y="5257800"/>
            <a:ext cx="1014413" cy="1482725"/>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6096000"/>
            <a:ext cx="9144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266" name="Subtitle 2"/>
          <p:cNvSpPr>
            <a:spLocks noGrp="1"/>
          </p:cNvSpPr>
          <p:nvPr>
            <p:ph type="subTitle" idx="1"/>
          </p:nvPr>
        </p:nvSpPr>
        <p:spPr>
          <a:xfrm>
            <a:off x="0" y="6172200"/>
            <a:ext cx="9144000" cy="685800"/>
          </a:xfrm>
        </p:spPr>
        <p:txBody>
          <a:bodyPr>
            <a:normAutofit/>
          </a:bodyPr>
          <a:lstStyle/>
          <a:p>
            <a:pPr fontAlgn="auto">
              <a:spcAft>
                <a:spcPts val="0"/>
              </a:spcAft>
              <a:buFont typeface="Wingdings 2"/>
              <a:buNone/>
              <a:defRPr/>
            </a:pPr>
            <a:r>
              <a:rPr lang="en-US" sz="2800" dirty="0" smtClean="0"/>
              <a:t>WATERSHED MANAGEMENT PLANNING</a:t>
            </a:r>
          </a:p>
        </p:txBody>
      </p:sp>
      <p:pic>
        <p:nvPicPr>
          <p:cNvPr id="8" name="Diagram 7"/>
          <p:cNvPicPr>
            <a:picLocks noChangeArrowheads="1"/>
          </p:cNvPicPr>
          <p:nvPr/>
        </p:nvPicPr>
        <p:blipFill>
          <a:blip r:embed="rId3"/>
          <a:srcRect/>
          <a:stretch>
            <a:fillRect/>
          </a:stretch>
        </p:blipFill>
        <p:spPr bwMode="auto">
          <a:xfrm>
            <a:off x="-6350" y="-42863"/>
            <a:ext cx="9156700" cy="6078538"/>
          </a:xfrm>
          <a:prstGeom prst="rect">
            <a:avLst/>
          </a:prstGeom>
          <a:noFill/>
        </p:spPr>
      </p:pic>
      <p:sp>
        <p:nvSpPr>
          <p:cNvPr id="30724" name="TextBox 47"/>
          <p:cNvSpPr txBox="1">
            <a:spLocks noChangeArrowheads="1"/>
          </p:cNvSpPr>
          <p:nvPr/>
        </p:nvSpPr>
        <p:spPr bwMode="auto">
          <a:xfrm>
            <a:off x="3200400" y="2286000"/>
            <a:ext cx="2743200" cy="1570038"/>
          </a:xfrm>
          <a:prstGeom prst="rect">
            <a:avLst/>
          </a:prstGeom>
          <a:noFill/>
          <a:ln w="9525">
            <a:noFill/>
            <a:miter lim="800000"/>
            <a:headEnd/>
            <a:tailEnd/>
          </a:ln>
        </p:spPr>
        <p:txBody>
          <a:bodyPr>
            <a:spAutoFit/>
          </a:bodyPr>
          <a:lstStyle/>
          <a:p>
            <a:pPr algn="ctr"/>
            <a:r>
              <a:rPr lang="en-US" sz="3200" b="1">
                <a:latin typeface="Calibri" pitchFamily="34" charset="0"/>
              </a:rPr>
              <a:t>Watershed</a:t>
            </a:r>
          </a:p>
          <a:p>
            <a:pPr algn="ctr"/>
            <a:r>
              <a:rPr lang="en-US" sz="3200" b="1">
                <a:latin typeface="Calibri" pitchFamily="34" charset="0"/>
              </a:rPr>
              <a:t>Management </a:t>
            </a:r>
          </a:p>
          <a:p>
            <a:pPr algn="ctr"/>
            <a:r>
              <a:rPr lang="en-US" sz="3200" b="1">
                <a:latin typeface="Calibri" pitchFamily="34" charset="0"/>
              </a:rPr>
              <a:t>Cycle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152400" y="304800"/>
            <a:ext cx="8991600" cy="762000"/>
          </a:xfrm>
        </p:spPr>
        <p:txBody>
          <a:bodyPr>
            <a:normAutofit/>
          </a:bodyPr>
          <a:lstStyle/>
          <a:p>
            <a:pPr fontAlgn="auto">
              <a:spcAft>
                <a:spcPts val="0"/>
              </a:spcAft>
              <a:defRPr/>
            </a:pPr>
            <a:r>
              <a:rPr lang="en-US" sz="4000" b="1" cap="small" dirty="0" smtClean="0">
                <a:solidFill>
                  <a:schemeClr val="accent3">
                    <a:lumMod val="75000"/>
                  </a:schemeClr>
                </a:solidFill>
              </a:rPr>
              <a:t>Build Strong Local Support</a:t>
            </a:r>
          </a:p>
        </p:txBody>
      </p:sp>
      <p:pic>
        <p:nvPicPr>
          <p:cNvPr id="32770" name="Picture 5" descr="Dudley1.JPG"/>
          <p:cNvPicPr>
            <a:picLocks noChangeAspect="1"/>
          </p:cNvPicPr>
          <p:nvPr/>
        </p:nvPicPr>
        <p:blipFill>
          <a:blip r:embed="rId3"/>
          <a:srcRect/>
          <a:stretch>
            <a:fillRect/>
          </a:stretch>
        </p:blipFill>
        <p:spPr bwMode="auto">
          <a:xfrm>
            <a:off x="228600" y="1524000"/>
            <a:ext cx="8718550" cy="2057400"/>
          </a:xfrm>
          <a:prstGeom prst="rect">
            <a:avLst/>
          </a:prstGeom>
          <a:noFill/>
          <a:ln w="9525">
            <a:noFill/>
            <a:miter lim="800000"/>
            <a:headEnd/>
            <a:tailEnd/>
          </a:ln>
        </p:spPr>
      </p:pic>
      <p:sp>
        <p:nvSpPr>
          <p:cNvPr id="8" name="Rectangle 3"/>
          <p:cNvSpPr>
            <a:spLocks noGrp="1"/>
          </p:cNvSpPr>
          <p:nvPr>
            <p:ph type="body" idx="1"/>
          </p:nvPr>
        </p:nvSpPr>
        <p:spPr>
          <a:xfrm>
            <a:off x="304800" y="3733800"/>
            <a:ext cx="8839200" cy="3048000"/>
          </a:xfrm>
        </p:spPr>
        <p:txBody>
          <a:bodyPr>
            <a:normAutofit/>
          </a:bodyPr>
          <a:lstStyle/>
          <a:p>
            <a:pPr marL="514350" indent="-514350" fontAlgn="auto">
              <a:spcAft>
                <a:spcPts val="0"/>
              </a:spcAft>
              <a:buSzPct val="81000"/>
              <a:buFont typeface="Wingdings" pitchFamily="2" charset="2"/>
              <a:buNone/>
              <a:defRPr/>
            </a:pPr>
            <a:r>
              <a:rPr lang="en-US" sz="3200" b="1" u="sng" dirty="0" smtClean="0">
                <a:solidFill>
                  <a:schemeClr val="accent3">
                    <a:lumMod val="50000"/>
                  </a:schemeClr>
                </a:solidFill>
              </a:rPr>
              <a:t>Form an Action Steering Committee</a:t>
            </a:r>
          </a:p>
          <a:p>
            <a:pPr marL="514350" indent="-514350" fontAlgn="auto">
              <a:spcAft>
                <a:spcPts val="0"/>
              </a:spcAft>
              <a:buSzPct val="81000"/>
              <a:buFont typeface="Wingdings" pitchFamily="2" charset="2"/>
              <a:buNone/>
              <a:defRPr/>
            </a:pPr>
            <a:r>
              <a:rPr lang="en-US" sz="2800" dirty="0" smtClean="0"/>
              <a:t>Landowners			NH DES</a:t>
            </a:r>
          </a:p>
          <a:p>
            <a:pPr marL="514350" indent="-514350" fontAlgn="auto">
              <a:spcAft>
                <a:spcPts val="0"/>
              </a:spcAft>
              <a:buSzPct val="81000"/>
              <a:buFont typeface="Wingdings" pitchFamily="2" charset="2"/>
              <a:buNone/>
              <a:defRPr/>
            </a:pPr>
            <a:r>
              <a:rPr lang="en-US" sz="2800" dirty="0" smtClean="0"/>
              <a:t>Conservation Districts		Town Manager/Planner</a:t>
            </a:r>
          </a:p>
          <a:p>
            <a:pPr marL="514350" indent="-514350" fontAlgn="auto">
              <a:spcAft>
                <a:spcPts val="0"/>
              </a:spcAft>
              <a:buSzPct val="81000"/>
              <a:buFont typeface="Wingdings" pitchFamily="2" charset="2"/>
              <a:buNone/>
              <a:defRPr/>
            </a:pPr>
            <a:r>
              <a:rPr lang="en-US" sz="2800" dirty="0" smtClean="0"/>
              <a:t>USDA/NRCS			Town Planners</a:t>
            </a:r>
          </a:p>
          <a:p>
            <a:pPr marL="514350" indent="-514350" fontAlgn="auto">
              <a:spcAft>
                <a:spcPts val="0"/>
              </a:spcAft>
              <a:buSzPct val="81000"/>
              <a:buFont typeface="Wingdings" pitchFamily="2" charset="2"/>
              <a:buNone/>
              <a:defRPr/>
            </a:pPr>
            <a:r>
              <a:rPr lang="en-US" sz="2800" dirty="0" smtClean="0"/>
              <a:t>Lake Associations		Regional Planning Assoc.</a:t>
            </a:r>
            <a:endParaRPr lang="en-US" sz="3000" dirty="0" smtClean="0"/>
          </a:p>
          <a:p>
            <a:pPr marL="274320" indent="-274320" fontAlgn="auto">
              <a:spcAft>
                <a:spcPts val="0"/>
              </a:spcAft>
              <a:buFont typeface="Wingdings 2"/>
              <a:buChar char=""/>
              <a:defRPr/>
            </a:pPr>
            <a:endParaRPr lang="en-US"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a:spLocks noGrp="1"/>
          </p:cNvSpPr>
          <p:nvPr>
            <p:ph type="body" idx="1"/>
          </p:nvPr>
        </p:nvSpPr>
        <p:spPr>
          <a:xfrm>
            <a:off x="228600" y="1219200"/>
            <a:ext cx="8915400" cy="2438400"/>
          </a:xfrm>
        </p:spPr>
        <p:txBody>
          <a:bodyPr numCol="2">
            <a:noAutofit/>
          </a:bodyPr>
          <a:lstStyle/>
          <a:p>
            <a:pPr marL="514350" indent="-514350" fontAlgn="auto">
              <a:spcAft>
                <a:spcPts val="0"/>
              </a:spcAft>
              <a:buSzPct val="81000"/>
              <a:buFont typeface="Wingdings" pitchFamily="2" charset="2"/>
              <a:buChar char="ü"/>
              <a:defRPr/>
            </a:pPr>
            <a:r>
              <a:rPr lang="en-US" sz="2800" dirty="0" smtClean="0"/>
              <a:t>Develop a Landowner List</a:t>
            </a:r>
          </a:p>
          <a:p>
            <a:pPr marL="514350" indent="-514350" fontAlgn="auto">
              <a:spcAft>
                <a:spcPts val="0"/>
              </a:spcAft>
              <a:buSzPct val="81000"/>
              <a:buFont typeface="Wingdings" pitchFamily="2" charset="2"/>
              <a:buChar char="ü"/>
              <a:defRPr/>
            </a:pPr>
            <a:r>
              <a:rPr lang="en-US" sz="2800" dirty="0" smtClean="0"/>
              <a:t>Send Postcards</a:t>
            </a:r>
          </a:p>
          <a:p>
            <a:pPr marL="514350" indent="-514350" fontAlgn="auto">
              <a:spcAft>
                <a:spcPts val="0"/>
              </a:spcAft>
              <a:buSzPct val="81000"/>
              <a:buFont typeface="Wingdings" pitchFamily="2" charset="2"/>
              <a:buChar char="ü"/>
              <a:defRPr/>
            </a:pPr>
            <a:r>
              <a:rPr lang="en-US" sz="2800" dirty="0" smtClean="0"/>
              <a:t>Personal Letters w/map</a:t>
            </a:r>
          </a:p>
          <a:p>
            <a:pPr marL="514350" indent="-514350" fontAlgn="auto">
              <a:spcAft>
                <a:spcPts val="0"/>
              </a:spcAft>
              <a:buSzPct val="81000"/>
              <a:buFont typeface="Wingdings" pitchFamily="2" charset="2"/>
              <a:buChar char="ü"/>
              <a:defRPr/>
            </a:pPr>
            <a:r>
              <a:rPr lang="en-US" sz="2800" dirty="0" smtClean="0"/>
              <a:t>Watershed Forum</a:t>
            </a:r>
          </a:p>
          <a:p>
            <a:pPr marL="514350" indent="-514350" fontAlgn="auto">
              <a:spcAft>
                <a:spcPts val="0"/>
              </a:spcAft>
              <a:buSzPct val="81000"/>
              <a:buFont typeface="Wingdings" pitchFamily="2" charset="2"/>
              <a:buChar char="ü"/>
              <a:defRPr/>
            </a:pPr>
            <a:endParaRPr lang="en-US" sz="2800" dirty="0" smtClean="0"/>
          </a:p>
          <a:p>
            <a:pPr marL="514350" indent="-514350" fontAlgn="auto">
              <a:spcAft>
                <a:spcPts val="0"/>
              </a:spcAft>
              <a:buSzPct val="81000"/>
              <a:buFont typeface="Wingdings" pitchFamily="2" charset="2"/>
              <a:buChar char="ü"/>
              <a:defRPr/>
            </a:pPr>
            <a:r>
              <a:rPr lang="en-US" sz="2800" dirty="0" smtClean="0"/>
              <a:t>Social Media</a:t>
            </a:r>
          </a:p>
          <a:p>
            <a:pPr marL="514350" indent="-514350" fontAlgn="auto">
              <a:spcAft>
                <a:spcPts val="0"/>
              </a:spcAft>
              <a:buSzPct val="81000"/>
              <a:buFont typeface="Wingdings" pitchFamily="2" charset="2"/>
              <a:buChar char="ü"/>
              <a:defRPr/>
            </a:pPr>
            <a:r>
              <a:rPr lang="en-US" sz="2800" dirty="0" smtClean="0"/>
              <a:t>Press Releases</a:t>
            </a:r>
          </a:p>
          <a:p>
            <a:pPr marL="514350" indent="-514350" fontAlgn="auto">
              <a:spcAft>
                <a:spcPts val="0"/>
              </a:spcAft>
              <a:buSzPct val="81000"/>
              <a:buFont typeface="Wingdings" pitchFamily="2" charset="2"/>
              <a:buChar char="ü"/>
              <a:defRPr/>
            </a:pPr>
            <a:r>
              <a:rPr lang="en-US" sz="2800" dirty="0" smtClean="0"/>
              <a:t>Posters &amp; Website</a:t>
            </a:r>
          </a:p>
          <a:p>
            <a:pPr marL="514350" indent="-514350" fontAlgn="auto">
              <a:spcAft>
                <a:spcPts val="0"/>
              </a:spcAft>
              <a:buSzPct val="81000"/>
              <a:buFont typeface="Wingdings" pitchFamily="2" charset="2"/>
              <a:buChar char="ü"/>
              <a:defRPr/>
            </a:pPr>
            <a:r>
              <a:rPr lang="en-US" sz="2800" dirty="0" smtClean="0"/>
              <a:t>Phone Calls</a:t>
            </a:r>
          </a:p>
          <a:p>
            <a:pPr marL="514350" indent="-514350" fontAlgn="auto">
              <a:spcAft>
                <a:spcPts val="0"/>
              </a:spcAft>
              <a:buSzPct val="81000"/>
              <a:buFont typeface="+mj-lt"/>
              <a:buAutoNum type="arabicPeriod"/>
              <a:defRPr/>
            </a:pPr>
            <a:endParaRPr lang="en-US" sz="2800" dirty="0" smtClean="0"/>
          </a:p>
          <a:p>
            <a:pPr marL="274320" indent="-274320" fontAlgn="auto">
              <a:spcAft>
                <a:spcPts val="0"/>
              </a:spcAft>
              <a:buFont typeface="Wingdings 2"/>
              <a:buChar char=""/>
              <a:defRPr/>
            </a:pPr>
            <a:endParaRPr lang="en-US" sz="2800" dirty="0" smtClean="0"/>
          </a:p>
          <a:p>
            <a:pPr marL="274320" indent="-274320" fontAlgn="auto">
              <a:spcAft>
                <a:spcPts val="0"/>
              </a:spcAft>
              <a:buFont typeface="Wingdings 2"/>
              <a:buChar char=""/>
              <a:defRPr/>
            </a:pPr>
            <a:endParaRPr lang="en-US" sz="2000" dirty="0" smtClean="0"/>
          </a:p>
        </p:txBody>
      </p:sp>
      <p:sp>
        <p:nvSpPr>
          <p:cNvPr id="6" name="Rectangle 5"/>
          <p:cNvSpPr/>
          <p:nvPr/>
        </p:nvSpPr>
        <p:spPr>
          <a:xfrm>
            <a:off x="1981200" y="304800"/>
            <a:ext cx="5694363" cy="708025"/>
          </a:xfrm>
          <a:prstGeom prst="rect">
            <a:avLst/>
          </a:prstGeom>
        </p:spPr>
        <p:txBody>
          <a:bodyPr>
            <a:spAutoFit/>
          </a:bodyPr>
          <a:lstStyle/>
          <a:p>
            <a:pPr marL="514350" indent="-514350" fontAlgn="auto">
              <a:spcBef>
                <a:spcPts val="0"/>
              </a:spcBef>
              <a:spcAft>
                <a:spcPts val="0"/>
              </a:spcAft>
              <a:buSzPct val="81000"/>
              <a:buFont typeface="Wingdings" pitchFamily="2" charset="2"/>
              <a:buNone/>
              <a:defRPr/>
            </a:pPr>
            <a:r>
              <a:rPr lang="en-US" sz="4000" b="1" u="sng" dirty="0">
                <a:solidFill>
                  <a:schemeClr val="accent3">
                    <a:lumMod val="50000"/>
                  </a:schemeClr>
                </a:solidFill>
                <a:latin typeface="+mn-lt"/>
                <a:cs typeface="+mn-cs"/>
              </a:rPr>
              <a:t>Publicize the Effort</a:t>
            </a:r>
            <a:endParaRPr lang="en-US" sz="4000" b="1" u="sng" dirty="0">
              <a:solidFill>
                <a:schemeClr val="accent3">
                  <a:lumMod val="50000"/>
                </a:schemeClr>
              </a:solidFill>
              <a:latin typeface="+mn-lt"/>
              <a:cs typeface="+mn-cs"/>
            </a:endParaRPr>
          </a:p>
        </p:txBody>
      </p:sp>
      <p:pic>
        <p:nvPicPr>
          <p:cNvPr id="34819" name="Picture 5"/>
          <p:cNvPicPr>
            <a:picLocks noChangeAspect="1" noChangeArrowheads="1"/>
          </p:cNvPicPr>
          <p:nvPr/>
        </p:nvPicPr>
        <p:blipFill>
          <a:blip r:embed="rId3"/>
          <a:srcRect/>
          <a:stretch>
            <a:fillRect/>
          </a:stretch>
        </p:blipFill>
        <p:spPr bwMode="auto">
          <a:xfrm>
            <a:off x="2438400" y="3808413"/>
            <a:ext cx="3733800" cy="290988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1000"/>
                                        <p:tgtEl>
                                          <p:spTgt spid="3">
                                            <p:txEl>
                                              <p:pRg st="0" end="0"/>
                                            </p:txEl>
                                          </p:spTgt>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Horizontal)">
                                      <p:cBhvr>
                                        <p:cTn id="11" dur="1000"/>
                                        <p:tgtEl>
                                          <p:spTgt spid="3">
                                            <p:txEl>
                                              <p:pRg st="1" end="1"/>
                                            </p:txEl>
                                          </p:spTgt>
                                        </p:tgtEl>
                                      </p:cBhvr>
                                    </p:animEffect>
                                  </p:childTnLst>
                                </p:cTn>
                              </p:par>
                            </p:childTnLst>
                          </p:cTn>
                        </p:par>
                        <p:par>
                          <p:cTn id="12" fill="hold">
                            <p:stCondLst>
                              <p:cond delay="2000"/>
                            </p:stCondLst>
                            <p:childTnLst>
                              <p:par>
                                <p:cTn id="13" presetID="16" presetClass="entr" presetSubtype="42"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outHorizontal)">
                                      <p:cBhvr>
                                        <p:cTn id="15" dur="1000"/>
                                        <p:tgtEl>
                                          <p:spTgt spid="3">
                                            <p:txEl>
                                              <p:pRg st="2" end="2"/>
                                            </p:txEl>
                                          </p:spTgt>
                                        </p:tgtEl>
                                      </p:cBhvr>
                                    </p:animEffect>
                                  </p:childTnLst>
                                </p:cTn>
                              </p:par>
                            </p:childTnLst>
                          </p:cTn>
                        </p:par>
                        <p:par>
                          <p:cTn id="16" fill="hold">
                            <p:stCondLst>
                              <p:cond delay="3000"/>
                            </p:stCondLst>
                            <p:childTnLst>
                              <p:par>
                                <p:cTn id="17" presetID="16" presetClass="entr" presetSubtype="42"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outHorizontal)">
                                      <p:cBhvr>
                                        <p:cTn id="19" dur="1000"/>
                                        <p:tgtEl>
                                          <p:spTgt spid="3">
                                            <p:txEl>
                                              <p:pRg st="3" end="3"/>
                                            </p:txEl>
                                          </p:spTgt>
                                        </p:tgtEl>
                                      </p:cBhvr>
                                    </p:animEffect>
                                  </p:childTnLst>
                                </p:cTn>
                              </p:par>
                            </p:childTnLst>
                          </p:cTn>
                        </p:par>
                        <p:par>
                          <p:cTn id="20" fill="hold">
                            <p:stCondLst>
                              <p:cond delay="4000"/>
                            </p:stCondLst>
                            <p:childTnLst>
                              <p:par>
                                <p:cTn id="21" presetID="16" presetClass="entr" presetSubtype="42"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outHorizontal)">
                                      <p:cBhvr>
                                        <p:cTn id="23" dur="1000"/>
                                        <p:tgtEl>
                                          <p:spTgt spid="3">
                                            <p:txEl>
                                              <p:pRg st="5" end="5"/>
                                            </p:txEl>
                                          </p:spTgt>
                                        </p:tgtEl>
                                      </p:cBhvr>
                                    </p:animEffect>
                                  </p:childTnLst>
                                </p:cTn>
                              </p:par>
                            </p:childTnLst>
                          </p:cTn>
                        </p:par>
                        <p:par>
                          <p:cTn id="24" fill="hold">
                            <p:stCondLst>
                              <p:cond delay="5000"/>
                            </p:stCondLst>
                            <p:childTnLst>
                              <p:par>
                                <p:cTn id="25" presetID="16" presetClass="entr" presetSubtype="42"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outHorizontal)">
                                      <p:cBhvr>
                                        <p:cTn id="27" dur="1000"/>
                                        <p:tgtEl>
                                          <p:spTgt spid="3">
                                            <p:txEl>
                                              <p:pRg st="6" end="6"/>
                                            </p:txEl>
                                          </p:spTgt>
                                        </p:tgtEl>
                                      </p:cBhvr>
                                    </p:animEffect>
                                  </p:childTnLst>
                                </p:cTn>
                              </p:par>
                            </p:childTnLst>
                          </p:cTn>
                        </p:par>
                        <p:par>
                          <p:cTn id="28" fill="hold">
                            <p:stCondLst>
                              <p:cond delay="6000"/>
                            </p:stCondLst>
                            <p:childTnLst>
                              <p:par>
                                <p:cTn id="29" presetID="16" presetClass="entr" presetSubtype="42"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arn(outHorizontal)">
                                      <p:cBhvr>
                                        <p:cTn id="31" dur="1000"/>
                                        <p:tgtEl>
                                          <p:spTgt spid="3">
                                            <p:txEl>
                                              <p:pRg st="7" end="7"/>
                                            </p:txEl>
                                          </p:spTgt>
                                        </p:tgtEl>
                                      </p:cBhvr>
                                    </p:animEffect>
                                  </p:childTnLst>
                                </p:cTn>
                              </p:par>
                            </p:childTnLst>
                          </p:cTn>
                        </p:par>
                        <p:par>
                          <p:cTn id="32" fill="hold">
                            <p:stCondLst>
                              <p:cond delay="7000"/>
                            </p:stCondLst>
                            <p:childTnLst>
                              <p:par>
                                <p:cTn id="33" presetID="16" presetClass="entr" presetSubtype="42"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outHorizontal)">
                                      <p:cBhvr>
                                        <p:cTn id="3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865" name="Group 11"/>
          <p:cNvGrpSpPr>
            <a:grpSpLocks/>
          </p:cNvGrpSpPr>
          <p:nvPr/>
        </p:nvGrpSpPr>
        <p:grpSpPr bwMode="auto">
          <a:xfrm>
            <a:off x="2438400" y="1524000"/>
            <a:ext cx="2514600" cy="2324100"/>
            <a:chOff x="3962400" y="1752600"/>
            <a:chExt cx="5029200" cy="5067300"/>
          </a:xfrm>
        </p:grpSpPr>
        <p:pic>
          <p:nvPicPr>
            <p:cNvPr id="36871" name="Picture 6" descr="Wentworth"/>
            <p:cNvPicPr>
              <a:picLocks noChangeAspect="1" noChangeArrowheads="1"/>
            </p:cNvPicPr>
            <p:nvPr/>
          </p:nvPicPr>
          <p:blipFill>
            <a:blip r:embed="rId3"/>
            <a:srcRect/>
            <a:stretch>
              <a:fillRect/>
            </a:stretch>
          </p:blipFill>
          <p:spPr bwMode="auto">
            <a:xfrm>
              <a:off x="3962400" y="1752600"/>
              <a:ext cx="5029200" cy="5067300"/>
            </a:xfrm>
            <a:prstGeom prst="rect">
              <a:avLst/>
            </a:prstGeom>
            <a:noFill/>
            <a:ln w="9525">
              <a:noFill/>
              <a:miter lim="800000"/>
              <a:headEnd/>
              <a:tailEnd/>
            </a:ln>
          </p:spPr>
        </p:pic>
        <p:sp>
          <p:nvSpPr>
            <p:cNvPr id="21" name="Oval 20"/>
            <p:cNvSpPr/>
            <p:nvPr/>
          </p:nvSpPr>
          <p:spPr>
            <a:xfrm>
              <a:off x="5524500" y="4268945"/>
              <a:ext cx="990600" cy="6091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Oval 21"/>
            <p:cNvSpPr/>
            <p:nvPr/>
          </p:nvSpPr>
          <p:spPr>
            <a:xfrm>
              <a:off x="7734300" y="3960891"/>
              <a:ext cx="990600" cy="6126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Oval 22"/>
            <p:cNvSpPr/>
            <p:nvPr/>
          </p:nvSpPr>
          <p:spPr>
            <a:xfrm>
              <a:off x="6362700" y="3123263"/>
              <a:ext cx="990600" cy="6126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7890" name="Rectangle 2"/>
          <p:cNvSpPr>
            <a:spLocks noGrp="1"/>
          </p:cNvSpPr>
          <p:nvPr>
            <p:ph type="title"/>
          </p:nvPr>
        </p:nvSpPr>
        <p:spPr>
          <a:xfrm>
            <a:off x="152400" y="304800"/>
            <a:ext cx="8991600" cy="762000"/>
          </a:xfrm>
        </p:spPr>
        <p:txBody>
          <a:bodyPr>
            <a:normAutofit/>
          </a:bodyPr>
          <a:lstStyle/>
          <a:p>
            <a:pPr fontAlgn="auto">
              <a:spcAft>
                <a:spcPts val="0"/>
              </a:spcAft>
              <a:defRPr/>
            </a:pPr>
            <a:r>
              <a:rPr lang="en-US" sz="4000" b="1" cap="small" dirty="0" smtClean="0">
                <a:solidFill>
                  <a:schemeClr val="accent3">
                    <a:lumMod val="75000"/>
                  </a:schemeClr>
                </a:solidFill>
              </a:rPr>
              <a:t>Assess Water Quality</a:t>
            </a:r>
          </a:p>
        </p:txBody>
      </p:sp>
      <p:sp>
        <p:nvSpPr>
          <p:cNvPr id="5" name="Rectangle 3"/>
          <p:cNvSpPr txBox="1">
            <a:spLocks/>
          </p:cNvSpPr>
          <p:nvPr/>
        </p:nvSpPr>
        <p:spPr>
          <a:xfrm>
            <a:off x="2514600" y="3810000"/>
            <a:ext cx="6705600" cy="2438400"/>
          </a:xfrm>
          <a:prstGeom prst="rect">
            <a:avLst/>
          </a:prstGeom>
        </p:spPr>
        <p:txBody>
          <a:bodyPr/>
          <a:lstStyle/>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Collect, Organize &amp; Interpret Data </a:t>
            </a: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Identify Trends</a:t>
            </a: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Compare to Standards</a:t>
            </a: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Determine Assimilative Capacity</a:t>
            </a:r>
          </a:p>
          <a:p>
            <a:pPr marL="514350" indent="-514350" fontAlgn="auto">
              <a:spcBef>
                <a:spcPct val="20000"/>
              </a:spcBef>
              <a:spcAft>
                <a:spcPts val="0"/>
              </a:spcAft>
              <a:buClr>
                <a:schemeClr val="accent1"/>
              </a:buClr>
              <a:buSzPct val="81000"/>
              <a:buFont typeface="Wingdings" pitchFamily="2" charset="2"/>
              <a:buChar char="ü"/>
              <a:defRPr/>
            </a:pPr>
            <a:r>
              <a:rPr lang="en-US" sz="2800" dirty="0">
                <a:solidFill>
                  <a:srgbClr val="C00000"/>
                </a:solidFill>
                <a:latin typeface="+mn-lt"/>
                <a:cs typeface="+mn-cs"/>
              </a:rPr>
              <a:t>Set Water Quality Goal</a:t>
            </a:r>
          </a:p>
          <a:p>
            <a:pPr marL="274320" indent="-274320" fontAlgn="auto">
              <a:spcBef>
                <a:spcPct val="20000"/>
              </a:spcBef>
              <a:spcAft>
                <a:spcPts val="0"/>
              </a:spcAft>
              <a:buClr>
                <a:schemeClr val="accent1"/>
              </a:buClr>
              <a:buSzPct val="85000"/>
              <a:buFont typeface="Wingdings 2"/>
              <a:buChar char=""/>
              <a:defRPr/>
            </a:pPr>
            <a:endParaRPr lang="en-US" sz="2800" dirty="0">
              <a:latin typeface="+mn-lt"/>
              <a:cs typeface="+mn-cs"/>
            </a:endParaRPr>
          </a:p>
          <a:p>
            <a:pPr marL="274320" indent="-274320" fontAlgn="auto">
              <a:spcBef>
                <a:spcPct val="20000"/>
              </a:spcBef>
              <a:spcAft>
                <a:spcPts val="0"/>
              </a:spcAft>
              <a:buClr>
                <a:schemeClr val="accent1"/>
              </a:buClr>
              <a:buSzPct val="85000"/>
              <a:buFont typeface="Wingdings 2"/>
              <a:buChar char=""/>
              <a:defRPr/>
            </a:pPr>
            <a:endParaRPr lang="en-US" sz="2000" dirty="0">
              <a:latin typeface="+mn-lt"/>
              <a:cs typeface="+mn-cs"/>
            </a:endParaRPr>
          </a:p>
        </p:txBody>
      </p:sp>
      <p:pic>
        <p:nvPicPr>
          <p:cNvPr id="36868" name="Picture 3"/>
          <p:cNvPicPr>
            <a:picLocks noChangeAspect="1" noChangeArrowheads="1"/>
          </p:cNvPicPr>
          <p:nvPr/>
        </p:nvPicPr>
        <p:blipFill>
          <a:blip r:embed="rId4"/>
          <a:srcRect/>
          <a:stretch>
            <a:fillRect/>
          </a:stretch>
        </p:blipFill>
        <p:spPr bwMode="auto">
          <a:xfrm>
            <a:off x="228600" y="1398588"/>
            <a:ext cx="2057400" cy="4011612"/>
          </a:xfrm>
          <a:prstGeom prst="rect">
            <a:avLst/>
          </a:prstGeom>
          <a:noFill/>
          <a:ln w="9525">
            <a:noFill/>
            <a:miter lim="800000"/>
            <a:headEnd/>
            <a:tailEnd/>
          </a:ln>
        </p:spPr>
      </p:pic>
      <p:pic>
        <p:nvPicPr>
          <p:cNvPr id="36869" name="Picture 6"/>
          <p:cNvPicPr>
            <a:picLocks noChangeAspect="1" noChangeArrowheads="1"/>
          </p:cNvPicPr>
          <p:nvPr/>
        </p:nvPicPr>
        <p:blipFill>
          <a:blip r:embed="rId5"/>
          <a:srcRect/>
          <a:stretch>
            <a:fillRect/>
          </a:stretch>
        </p:blipFill>
        <p:spPr bwMode="auto">
          <a:xfrm>
            <a:off x="5029200" y="1524000"/>
            <a:ext cx="3028950" cy="2133600"/>
          </a:xfrm>
          <a:prstGeom prst="rect">
            <a:avLst/>
          </a:prstGeom>
          <a:noFill/>
          <a:ln w="9525">
            <a:noFill/>
            <a:miter lim="800000"/>
            <a:headEnd/>
            <a:tailEnd/>
          </a:ln>
        </p:spPr>
      </p:pic>
      <p:sp>
        <p:nvSpPr>
          <p:cNvPr id="16" name="Right Arrow 15"/>
          <p:cNvSpPr/>
          <p:nvPr/>
        </p:nvSpPr>
        <p:spPr>
          <a:xfrm rot="21388432">
            <a:off x="5792788" y="2030413"/>
            <a:ext cx="1911350" cy="196850"/>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chemeClr val="tx1"/>
                </a:solidFill>
              </a:l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outHorizontal)">
                                      <p:cBhvr>
                                        <p:cTn id="7" dur="1000"/>
                                        <p:tgtEl>
                                          <p:spTgt spid="5">
                                            <p:txEl>
                                              <p:pRg st="0" end="0"/>
                                            </p:txEl>
                                          </p:spTgt>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outHorizontal)">
                                      <p:cBhvr>
                                        <p:cTn id="11" dur="1000"/>
                                        <p:tgtEl>
                                          <p:spTgt spid="5">
                                            <p:txEl>
                                              <p:pRg st="1" end="1"/>
                                            </p:txEl>
                                          </p:spTgt>
                                        </p:tgtEl>
                                      </p:cBhvr>
                                    </p:animEffect>
                                  </p:childTnLst>
                                </p:cTn>
                              </p:par>
                            </p:childTnLst>
                          </p:cTn>
                        </p:par>
                        <p:par>
                          <p:cTn id="12" fill="hold">
                            <p:stCondLst>
                              <p:cond delay="2000"/>
                            </p:stCondLst>
                            <p:childTnLst>
                              <p:par>
                                <p:cTn id="13" presetID="16" presetClass="entr" presetSubtype="42"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outHorizontal)">
                                      <p:cBhvr>
                                        <p:cTn id="15" dur="1000"/>
                                        <p:tgtEl>
                                          <p:spTgt spid="5">
                                            <p:txEl>
                                              <p:pRg st="2" end="2"/>
                                            </p:txEl>
                                          </p:spTgt>
                                        </p:tgtEl>
                                      </p:cBhvr>
                                    </p:animEffect>
                                  </p:childTnLst>
                                </p:cTn>
                              </p:par>
                            </p:childTnLst>
                          </p:cTn>
                        </p:par>
                        <p:par>
                          <p:cTn id="16" fill="hold">
                            <p:stCondLst>
                              <p:cond delay="3000"/>
                            </p:stCondLst>
                            <p:childTnLst>
                              <p:par>
                                <p:cTn id="17" presetID="16" presetClass="entr" presetSubtype="42"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arn(outHorizontal)">
                                      <p:cBhvr>
                                        <p:cTn id="19" dur="1000"/>
                                        <p:tgtEl>
                                          <p:spTgt spid="5">
                                            <p:txEl>
                                              <p:pRg st="3" end="3"/>
                                            </p:txEl>
                                          </p:spTgt>
                                        </p:tgtEl>
                                      </p:cBhvr>
                                    </p:animEffect>
                                  </p:childTnLst>
                                </p:cTn>
                              </p:par>
                            </p:childTnLst>
                          </p:cTn>
                        </p:par>
                        <p:par>
                          <p:cTn id="20" fill="hold">
                            <p:stCondLst>
                              <p:cond delay="4000"/>
                            </p:stCondLst>
                            <p:childTnLst>
                              <p:par>
                                <p:cTn id="21" presetID="16" presetClass="entr" presetSubtype="42"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outHorizontal)">
                                      <p:cBhvr>
                                        <p:cTn id="23"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152400" y="304800"/>
            <a:ext cx="8991600" cy="762000"/>
          </a:xfrm>
        </p:spPr>
        <p:txBody>
          <a:bodyPr>
            <a:normAutofit/>
          </a:bodyPr>
          <a:lstStyle/>
          <a:p>
            <a:pPr fontAlgn="auto">
              <a:spcAft>
                <a:spcPts val="0"/>
              </a:spcAft>
              <a:defRPr/>
            </a:pPr>
            <a:r>
              <a:rPr lang="en-US" sz="4000" b="1" cap="small" dirty="0" smtClean="0">
                <a:solidFill>
                  <a:schemeClr val="accent3">
                    <a:lumMod val="75000"/>
                  </a:schemeClr>
                </a:solidFill>
              </a:rPr>
              <a:t>Inventory the Watershed</a:t>
            </a:r>
          </a:p>
        </p:txBody>
      </p:sp>
      <p:sp>
        <p:nvSpPr>
          <p:cNvPr id="8" name="Rectangle 3"/>
          <p:cNvSpPr>
            <a:spLocks noGrp="1"/>
          </p:cNvSpPr>
          <p:nvPr>
            <p:ph type="body" idx="1"/>
          </p:nvPr>
        </p:nvSpPr>
        <p:spPr>
          <a:xfrm>
            <a:off x="304800" y="3581400"/>
            <a:ext cx="8610600" cy="3048000"/>
          </a:xfrm>
        </p:spPr>
        <p:txBody>
          <a:bodyPr>
            <a:normAutofit/>
          </a:bodyPr>
          <a:lstStyle/>
          <a:p>
            <a:pPr marL="514350" indent="-514350" fontAlgn="auto">
              <a:spcAft>
                <a:spcPts val="0"/>
              </a:spcAft>
              <a:buSzPct val="81000"/>
              <a:buFont typeface="Wingdings" pitchFamily="2" charset="2"/>
              <a:buNone/>
              <a:defRPr/>
            </a:pPr>
            <a:r>
              <a:rPr lang="en-US" sz="3200" b="1" u="sng" dirty="0" smtClean="0">
                <a:solidFill>
                  <a:schemeClr val="accent3">
                    <a:lumMod val="50000"/>
                  </a:schemeClr>
                </a:solidFill>
              </a:rPr>
              <a:t>What is contributing to the problem?</a:t>
            </a:r>
          </a:p>
          <a:p>
            <a:pPr marL="274320" indent="-274320" fontAlgn="auto">
              <a:spcAft>
                <a:spcPts val="0"/>
              </a:spcAft>
              <a:buFont typeface="Wingdings 2"/>
              <a:buNone/>
              <a:defRPr/>
            </a:pPr>
            <a:endParaRPr lang="en-US" dirty="0" smtClean="0"/>
          </a:p>
        </p:txBody>
      </p:sp>
      <p:sp>
        <p:nvSpPr>
          <p:cNvPr id="5" name="Rectangle 3"/>
          <p:cNvSpPr txBox="1">
            <a:spLocks/>
          </p:cNvSpPr>
          <p:nvPr/>
        </p:nvSpPr>
        <p:spPr>
          <a:xfrm>
            <a:off x="228600" y="4343400"/>
            <a:ext cx="8915400" cy="2438400"/>
          </a:xfrm>
          <a:prstGeom prst="rect">
            <a:avLst/>
          </a:prstGeom>
        </p:spPr>
        <p:txBody>
          <a:bodyPr numCol="2"/>
          <a:lstStyle/>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Roads /Road Crossings</a:t>
            </a: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Residential Properties</a:t>
            </a: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Commercial Properties</a:t>
            </a: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Municipal Land</a:t>
            </a:r>
          </a:p>
          <a:p>
            <a:pPr marL="514350" indent="-514350" fontAlgn="auto">
              <a:spcBef>
                <a:spcPct val="20000"/>
              </a:spcBef>
              <a:spcAft>
                <a:spcPts val="0"/>
              </a:spcAft>
              <a:buClr>
                <a:schemeClr val="accent1"/>
              </a:buClr>
              <a:buSzPct val="81000"/>
              <a:buFont typeface="Wingdings" pitchFamily="2" charset="2"/>
              <a:buChar char="ü"/>
              <a:defRPr/>
            </a:pPr>
            <a:endParaRPr lang="en-US" sz="2800" dirty="0">
              <a:latin typeface="+mn-lt"/>
              <a:cs typeface="+mn-cs"/>
            </a:endParaRPr>
          </a:p>
          <a:p>
            <a:pPr marL="514350" indent="-514350" fontAlgn="auto">
              <a:spcBef>
                <a:spcPct val="20000"/>
              </a:spcBef>
              <a:spcAft>
                <a:spcPts val="0"/>
              </a:spcAft>
              <a:buClr>
                <a:schemeClr val="accent1"/>
              </a:buClr>
              <a:buSzPct val="81000"/>
              <a:buFont typeface="Wingdings" pitchFamily="2" charset="2"/>
              <a:buChar char="ü"/>
              <a:defRPr/>
            </a:pPr>
            <a:endParaRPr lang="en-US" sz="2800" dirty="0">
              <a:latin typeface="+mn-lt"/>
              <a:cs typeface="+mn-cs"/>
            </a:endParaRP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Forestry Activities</a:t>
            </a: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Agriculture</a:t>
            </a: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Golf Courses</a:t>
            </a: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Septic Systems</a:t>
            </a:r>
          </a:p>
          <a:p>
            <a:pPr marL="514350" indent="-514350" fontAlgn="auto">
              <a:spcBef>
                <a:spcPct val="20000"/>
              </a:spcBef>
              <a:spcAft>
                <a:spcPts val="0"/>
              </a:spcAft>
              <a:buClr>
                <a:schemeClr val="accent1"/>
              </a:buClr>
              <a:buSzPct val="81000"/>
              <a:buFont typeface="+mj-lt"/>
              <a:buAutoNum type="arabicPeriod"/>
              <a:defRPr/>
            </a:pPr>
            <a:endParaRPr lang="en-US" sz="2800" dirty="0">
              <a:latin typeface="+mn-lt"/>
              <a:cs typeface="+mn-cs"/>
            </a:endParaRPr>
          </a:p>
          <a:p>
            <a:pPr marL="274320" indent="-274320" fontAlgn="auto">
              <a:spcBef>
                <a:spcPct val="20000"/>
              </a:spcBef>
              <a:spcAft>
                <a:spcPts val="0"/>
              </a:spcAft>
              <a:buClr>
                <a:schemeClr val="accent1"/>
              </a:buClr>
              <a:buSzPct val="85000"/>
              <a:buFont typeface="Wingdings 2"/>
              <a:buChar char=""/>
              <a:defRPr/>
            </a:pPr>
            <a:endParaRPr lang="en-US" sz="2800" dirty="0">
              <a:latin typeface="+mn-lt"/>
              <a:cs typeface="+mn-cs"/>
            </a:endParaRPr>
          </a:p>
          <a:p>
            <a:pPr marL="274320" indent="-274320" fontAlgn="auto">
              <a:spcBef>
                <a:spcPct val="20000"/>
              </a:spcBef>
              <a:spcAft>
                <a:spcPts val="0"/>
              </a:spcAft>
              <a:buClr>
                <a:schemeClr val="accent1"/>
              </a:buClr>
              <a:buSzPct val="85000"/>
              <a:buFont typeface="Wingdings 2"/>
              <a:buChar char=""/>
              <a:defRPr/>
            </a:pPr>
            <a:endParaRPr lang="en-US" sz="2000" dirty="0">
              <a:latin typeface="+mn-lt"/>
              <a:cs typeface="+mn-cs"/>
            </a:endParaRPr>
          </a:p>
        </p:txBody>
      </p:sp>
      <p:pic>
        <p:nvPicPr>
          <p:cNvPr id="38916" name="Picture 6" descr="5-26_2"/>
          <p:cNvPicPr>
            <a:picLocks noChangeAspect="1" noChangeArrowheads="1"/>
          </p:cNvPicPr>
          <p:nvPr/>
        </p:nvPicPr>
        <p:blipFill>
          <a:blip r:embed="rId3"/>
          <a:srcRect/>
          <a:stretch>
            <a:fillRect/>
          </a:stretch>
        </p:blipFill>
        <p:spPr bwMode="auto">
          <a:xfrm>
            <a:off x="381000" y="1524000"/>
            <a:ext cx="2667000" cy="2027238"/>
          </a:xfrm>
          <a:prstGeom prst="rect">
            <a:avLst/>
          </a:prstGeom>
          <a:noFill/>
          <a:ln w="9525">
            <a:solidFill>
              <a:srgbClr val="0D0D0D"/>
            </a:solidFill>
            <a:miter lim="800000"/>
            <a:headEnd/>
            <a:tailEnd/>
          </a:ln>
        </p:spPr>
      </p:pic>
      <p:pic>
        <p:nvPicPr>
          <p:cNvPr id="38917" name="Picture 11" descr="L:\655 - FB Environmental\655-2 Wolfeboro- Lake Wentworth Watershed Plan\E - Field Data and Laboratory Reports\Site Photos\Watershed Photos\FBE Site Photos\100_0466 willey br college rd.JPG"/>
          <p:cNvPicPr>
            <a:picLocks noChangeAspect="1" noChangeArrowheads="1"/>
          </p:cNvPicPr>
          <p:nvPr/>
        </p:nvPicPr>
        <p:blipFill>
          <a:blip r:embed="rId4"/>
          <a:srcRect/>
          <a:stretch>
            <a:fillRect/>
          </a:stretch>
        </p:blipFill>
        <p:spPr bwMode="auto">
          <a:xfrm>
            <a:off x="3124200" y="1524000"/>
            <a:ext cx="2743200" cy="2057400"/>
          </a:xfrm>
          <a:prstGeom prst="rect">
            <a:avLst/>
          </a:prstGeom>
          <a:noFill/>
          <a:ln w="9525">
            <a:noFill/>
            <a:miter lim="800000"/>
            <a:headEnd/>
            <a:tailEnd/>
          </a:ln>
        </p:spPr>
      </p:pic>
      <p:pic>
        <p:nvPicPr>
          <p:cNvPr id="38918" name="Picture 4" descr="L:\655 - FB Environmental\655-2 Wolfeboro- Lake Wentworth Watershed Plan\Field Data and Laboratory Reports\Site Photos\Stoddard Rd @ Wiley Brook (North)\DSCN0140.JPG"/>
          <p:cNvPicPr>
            <a:picLocks noChangeAspect="1" noChangeArrowheads="1"/>
          </p:cNvPicPr>
          <p:nvPr/>
        </p:nvPicPr>
        <p:blipFill>
          <a:blip r:embed="rId5"/>
          <a:srcRect/>
          <a:stretch>
            <a:fillRect/>
          </a:stretch>
        </p:blipFill>
        <p:spPr bwMode="auto">
          <a:xfrm>
            <a:off x="5943600" y="1524000"/>
            <a:ext cx="2743200" cy="2057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1000"/>
                                        <p:tgtEl>
                                          <p:spTgt spid="5">
                                            <p:txEl>
                                              <p:pRg st="0" end="0"/>
                                            </p:txEl>
                                          </p:spTgt>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outHorizontal)">
                                      <p:cBhvr>
                                        <p:cTn id="11" dur="1000"/>
                                        <p:tgtEl>
                                          <p:spTgt spid="5">
                                            <p:txEl>
                                              <p:pRg st="1" end="1"/>
                                            </p:txEl>
                                          </p:spTgt>
                                        </p:tgtEl>
                                      </p:cBhvr>
                                    </p:animEffect>
                                  </p:childTnLst>
                                </p:cTn>
                              </p:par>
                            </p:childTnLst>
                          </p:cTn>
                        </p:par>
                        <p:par>
                          <p:cTn id="12" fill="hold">
                            <p:stCondLst>
                              <p:cond delay="2000"/>
                            </p:stCondLst>
                            <p:childTnLst>
                              <p:par>
                                <p:cTn id="13" presetID="16" presetClass="entr" presetSubtype="42"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outHorizontal)">
                                      <p:cBhvr>
                                        <p:cTn id="15" dur="1000"/>
                                        <p:tgtEl>
                                          <p:spTgt spid="5">
                                            <p:txEl>
                                              <p:pRg st="2" end="2"/>
                                            </p:txEl>
                                          </p:spTgt>
                                        </p:tgtEl>
                                      </p:cBhvr>
                                    </p:animEffect>
                                  </p:childTnLst>
                                </p:cTn>
                              </p:par>
                            </p:childTnLst>
                          </p:cTn>
                        </p:par>
                        <p:par>
                          <p:cTn id="16" fill="hold">
                            <p:stCondLst>
                              <p:cond delay="3000"/>
                            </p:stCondLst>
                            <p:childTnLst>
                              <p:par>
                                <p:cTn id="17" presetID="16" presetClass="entr" presetSubtype="42"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arn(outHorizontal)">
                                      <p:cBhvr>
                                        <p:cTn id="19" dur="1000"/>
                                        <p:tgtEl>
                                          <p:spTgt spid="5">
                                            <p:txEl>
                                              <p:pRg st="3" end="3"/>
                                            </p:txEl>
                                          </p:spTgt>
                                        </p:tgtEl>
                                      </p:cBhvr>
                                    </p:animEffect>
                                  </p:childTnLst>
                                </p:cTn>
                              </p:par>
                            </p:childTnLst>
                          </p:cTn>
                        </p:par>
                        <p:par>
                          <p:cTn id="20" fill="hold">
                            <p:stCondLst>
                              <p:cond delay="4000"/>
                            </p:stCondLst>
                            <p:childTnLst>
                              <p:par>
                                <p:cTn id="21" presetID="16" presetClass="entr" presetSubtype="42" fill="hold" nodeType="after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barn(outHorizontal)">
                                      <p:cBhvr>
                                        <p:cTn id="23" dur="1000"/>
                                        <p:tgtEl>
                                          <p:spTgt spid="5">
                                            <p:txEl>
                                              <p:pRg st="6" end="6"/>
                                            </p:txEl>
                                          </p:spTgt>
                                        </p:tgtEl>
                                      </p:cBhvr>
                                    </p:animEffect>
                                  </p:childTnLst>
                                </p:cTn>
                              </p:par>
                            </p:childTnLst>
                          </p:cTn>
                        </p:par>
                        <p:par>
                          <p:cTn id="24" fill="hold">
                            <p:stCondLst>
                              <p:cond delay="5000"/>
                            </p:stCondLst>
                            <p:childTnLst>
                              <p:par>
                                <p:cTn id="25" presetID="16" presetClass="entr" presetSubtype="42" fill="hold" nodeType="after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barn(outHorizontal)">
                                      <p:cBhvr>
                                        <p:cTn id="27" dur="1000"/>
                                        <p:tgtEl>
                                          <p:spTgt spid="5">
                                            <p:txEl>
                                              <p:pRg st="7" end="7"/>
                                            </p:txEl>
                                          </p:spTgt>
                                        </p:tgtEl>
                                      </p:cBhvr>
                                    </p:animEffect>
                                  </p:childTnLst>
                                </p:cTn>
                              </p:par>
                            </p:childTnLst>
                          </p:cTn>
                        </p:par>
                        <p:par>
                          <p:cTn id="28" fill="hold">
                            <p:stCondLst>
                              <p:cond delay="6000"/>
                            </p:stCondLst>
                            <p:childTnLst>
                              <p:par>
                                <p:cTn id="29" presetID="16" presetClass="entr" presetSubtype="42" fill="hold" nodeType="after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arn(outHorizontal)">
                                      <p:cBhvr>
                                        <p:cTn id="31" dur="1000"/>
                                        <p:tgtEl>
                                          <p:spTgt spid="5">
                                            <p:txEl>
                                              <p:pRg st="8" end="8"/>
                                            </p:txEl>
                                          </p:spTgt>
                                        </p:tgtEl>
                                      </p:cBhvr>
                                    </p:animEffect>
                                  </p:childTnLst>
                                </p:cTn>
                              </p:par>
                            </p:childTnLst>
                          </p:cTn>
                        </p:par>
                        <p:par>
                          <p:cTn id="32" fill="hold">
                            <p:stCondLst>
                              <p:cond delay="7000"/>
                            </p:stCondLst>
                            <p:childTnLst>
                              <p:par>
                                <p:cTn id="33" presetID="16" presetClass="entr" presetSubtype="42" fill="hold" nodeType="after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barn(outHorizontal)">
                                      <p:cBhvr>
                                        <p:cTn id="35"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152400" y="304800"/>
            <a:ext cx="8991600" cy="762000"/>
          </a:xfrm>
        </p:spPr>
        <p:txBody>
          <a:bodyPr>
            <a:normAutofit/>
          </a:bodyPr>
          <a:lstStyle/>
          <a:p>
            <a:pPr fontAlgn="auto">
              <a:spcAft>
                <a:spcPts val="0"/>
              </a:spcAft>
              <a:defRPr/>
            </a:pPr>
            <a:r>
              <a:rPr lang="en-US" sz="4000" b="1" cap="small" dirty="0" smtClean="0">
                <a:solidFill>
                  <a:schemeClr val="accent3">
                    <a:lumMod val="75000"/>
                  </a:schemeClr>
                </a:solidFill>
              </a:rPr>
              <a:t>Identify Sources of Pollution</a:t>
            </a:r>
          </a:p>
        </p:txBody>
      </p:sp>
      <p:sp>
        <p:nvSpPr>
          <p:cNvPr id="8" name="Rectangle 3"/>
          <p:cNvSpPr>
            <a:spLocks noGrp="1"/>
          </p:cNvSpPr>
          <p:nvPr>
            <p:ph type="body" idx="1"/>
          </p:nvPr>
        </p:nvSpPr>
        <p:spPr>
          <a:xfrm>
            <a:off x="304800" y="3657600"/>
            <a:ext cx="8610600" cy="3048000"/>
          </a:xfrm>
        </p:spPr>
        <p:txBody>
          <a:bodyPr>
            <a:normAutofit/>
          </a:bodyPr>
          <a:lstStyle/>
          <a:p>
            <a:pPr marL="514350" indent="-514350" fontAlgn="auto">
              <a:spcAft>
                <a:spcPts val="0"/>
              </a:spcAft>
              <a:buSzPct val="81000"/>
              <a:buFont typeface="Wingdings" pitchFamily="2" charset="2"/>
              <a:buNone/>
              <a:defRPr/>
            </a:pPr>
            <a:r>
              <a:rPr lang="en-US" sz="3200" b="1" u="sng" dirty="0" smtClean="0">
                <a:solidFill>
                  <a:schemeClr val="accent3">
                    <a:lumMod val="50000"/>
                  </a:schemeClr>
                </a:solidFill>
              </a:rPr>
              <a:t>Methods</a:t>
            </a:r>
          </a:p>
          <a:p>
            <a:pPr marL="274320" indent="-274320" fontAlgn="auto">
              <a:spcAft>
                <a:spcPts val="0"/>
              </a:spcAft>
              <a:buFont typeface="Wingdings 2"/>
              <a:buNone/>
              <a:defRPr/>
            </a:pPr>
            <a:endParaRPr lang="en-US" dirty="0" smtClean="0"/>
          </a:p>
        </p:txBody>
      </p:sp>
      <p:sp>
        <p:nvSpPr>
          <p:cNvPr id="5" name="Rectangle 3"/>
          <p:cNvSpPr txBox="1">
            <a:spLocks/>
          </p:cNvSpPr>
          <p:nvPr/>
        </p:nvSpPr>
        <p:spPr>
          <a:xfrm>
            <a:off x="228600" y="4267200"/>
            <a:ext cx="8915400" cy="2438400"/>
          </a:xfrm>
          <a:prstGeom prst="rect">
            <a:avLst/>
          </a:prstGeom>
        </p:spPr>
        <p:txBody>
          <a:bodyPr/>
          <a:lstStyle/>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Volunteer Watershed Survey</a:t>
            </a: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Shoreline Survey</a:t>
            </a: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Septic System Survey</a:t>
            </a: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Stream Crossing Survey</a:t>
            </a:r>
          </a:p>
          <a:p>
            <a:pPr marL="514350" indent="-514350" fontAlgn="auto">
              <a:spcBef>
                <a:spcPct val="20000"/>
              </a:spcBef>
              <a:spcAft>
                <a:spcPts val="0"/>
              </a:spcAft>
              <a:buClr>
                <a:schemeClr val="accent1"/>
              </a:buClr>
              <a:buSzPct val="81000"/>
              <a:buFont typeface="Wingdings" pitchFamily="2" charset="2"/>
              <a:buChar char="ü"/>
              <a:defRPr/>
            </a:pPr>
            <a:endParaRPr lang="en-US" sz="2800" dirty="0">
              <a:latin typeface="+mn-lt"/>
              <a:cs typeface="+mn-cs"/>
            </a:endParaRPr>
          </a:p>
          <a:p>
            <a:pPr marL="514350" indent="-514350" fontAlgn="auto">
              <a:spcBef>
                <a:spcPct val="20000"/>
              </a:spcBef>
              <a:spcAft>
                <a:spcPts val="0"/>
              </a:spcAft>
              <a:buClr>
                <a:schemeClr val="accent1"/>
              </a:buClr>
              <a:buSzPct val="81000"/>
              <a:buFont typeface="Wingdings" pitchFamily="2" charset="2"/>
              <a:buChar char="ü"/>
              <a:defRPr/>
            </a:pPr>
            <a:endParaRPr lang="en-US" sz="2800" dirty="0">
              <a:latin typeface="+mn-lt"/>
              <a:cs typeface="+mn-cs"/>
            </a:endParaRP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Forestry Activities</a:t>
            </a: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Agriculture</a:t>
            </a: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Golf Courses</a:t>
            </a:r>
          </a:p>
          <a:p>
            <a:pPr marL="514350" indent="-514350" fontAlgn="auto">
              <a:spcBef>
                <a:spcPct val="20000"/>
              </a:spcBef>
              <a:spcAft>
                <a:spcPts val="0"/>
              </a:spcAft>
              <a:buClr>
                <a:schemeClr val="accent1"/>
              </a:buClr>
              <a:buSzPct val="81000"/>
              <a:buFont typeface="Wingdings" pitchFamily="2" charset="2"/>
              <a:buChar char="ü"/>
              <a:defRPr/>
            </a:pPr>
            <a:r>
              <a:rPr lang="en-US" sz="2800" dirty="0">
                <a:latin typeface="+mn-lt"/>
                <a:cs typeface="+mn-cs"/>
              </a:rPr>
              <a:t>Septic Systems</a:t>
            </a:r>
          </a:p>
          <a:p>
            <a:pPr marL="514350" indent="-514350" fontAlgn="auto">
              <a:spcBef>
                <a:spcPct val="20000"/>
              </a:spcBef>
              <a:spcAft>
                <a:spcPts val="0"/>
              </a:spcAft>
              <a:buClr>
                <a:schemeClr val="accent1"/>
              </a:buClr>
              <a:buSzPct val="81000"/>
              <a:buFont typeface="+mj-lt"/>
              <a:buAutoNum type="arabicPeriod"/>
              <a:defRPr/>
            </a:pPr>
            <a:endParaRPr lang="en-US" sz="2800" dirty="0">
              <a:latin typeface="+mn-lt"/>
              <a:cs typeface="+mn-cs"/>
            </a:endParaRPr>
          </a:p>
          <a:p>
            <a:pPr marL="274320" indent="-274320" fontAlgn="auto">
              <a:spcBef>
                <a:spcPct val="20000"/>
              </a:spcBef>
              <a:spcAft>
                <a:spcPts val="0"/>
              </a:spcAft>
              <a:buClr>
                <a:schemeClr val="accent1"/>
              </a:buClr>
              <a:buSzPct val="85000"/>
              <a:buFont typeface="Wingdings 2"/>
              <a:buChar char=""/>
              <a:defRPr/>
            </a:pPr>
            <a:endParaRPr lang="en-US" sz="2800" dirty="0">
              <a:latin typeface="+mn-lt"/>
              <a:cs typeface="+mn-cs"/>
            </a:endParaRPr>
          </a:p>
          <a:p>
            <a:pPr marL="274320" indent="-274320" fontAlgn="auto">
              <a:spcBef>
                <a:spcPct val="20000"/>
              </a:spcBef>
              <a:spcAft>
                <a:spcPts val="0"/>
              </a:spcAft>
              <a:buClr>
                <a:schemeClr val="accent1"/>
              </a:buClr>
              <a:buSzPct val="85000"/>
              <a:buFont typeface="Wingdings 2"/>
              <a:buChar char=""/>
              <a:defRPr/>
            </a:pPr>
            <a:endParaRPr lang="en-US" sz="2000" dirty="0">
              <a:latin typeface="+mn-lt"/>
              <a:cs typeface="+mn-cs"/>
            </a:endParaRPr>
          </a:p>
        </p:txBody>
      </p:sp>
      <p:pic>
        <p:nvPicPr>
          <p:cNvPr id="40964" name="Picture 9" descr="2-13_1_JJlandowner.JPG"/>
          <p:cNvPicPr>
            <a:picLocks noChangeAspect="1"/>
          </p:cNvPicPr>
          <p:nvPr/>
        </p:nvPicPr>
        <p:blipFill>
          <a:blip r:embed="rId3"/>
          <a:srcRect/>
          <a:stretch>
            <a:fillRect/>
          </a:stretch>
        </p:blipFill>
        <p:spPr bwMode="auto">
          <a:xfrm>
            <a:off x="5867400" y="1371600"/>
            <a:ext cx="3016250" cy="3048000"/>
          </a:xfrm>
          <a:prstGeom prst="rect">
            <a:avLst/>
          </a:prstGeom>
          <a:noFill/>
          <a:ln w="66675">
            <a:noFill/>
            <a:miter lim="800000"/>
            <a:headEnd/>
            <a:tailEnd/>
          </a:ln>
        </p:spPr>
      </p:pic>
      <p:pic>
        <p:nvPicPr>
          <p:cNvPr id="40965" name="Picture 10" descr="septic-hauler.jpg"/>
          <p:cNvPicPr>
            <a:picLocks noChangeAspect="1"/>
          </p:cNvPicPr>
          <p:nvPr/>
        </p:nvPicPr>
        <p:blipFill>
          <a:blip r:embed="rId4"/>
          <a:srcRect/>
          <a:stretch>
            <a:fillRect/>
          </a:stretch>
        </p:blipFill>
        <p:spPr bwMode="auto">
          <a:xfrm>
            <a:off x="5867400" y="4495800"/>
            <a:ext cx="3048000" cy="1876425"/>
          </a:xfrm>
          <a:prstGeom prst="rect">
            <a:avLst/>
          </a:prstGeom>
          <a:noFill/>
          <a:ln w="9525">
            <a:noFill/>
            <a:miter lim="800000"/>
            <a:headEnd/>
            <a:tailEnd/>
          </a:ln>
        </p:spPr>
      </p:pic>
      <p:pic>
        <p:nvPicPr>
          <p:cNvPr id="40966" name="Picture 7" descr="JJ_landowner.JPG"/>
          <p:cNvPicPr>
            <a:picLocks noChangeAspect="1"/>
          </p:cNvPicPr>
          <p:nvPr/>
        </p:nvPicPr>
        <p:blipFill>
          <a:blip r:embed="rId5"/>
          <a:srcRect/>
          <a:stretch>
            <a:fillRect/>
          </a:stretch>
        </p:blipFill>
        <p:spPr bwMode="auto">
          <a:xfrm>
            <a:off x="304800" y="1371600"/>
            <a:ext cx="2667000" cy="2263775"/>
          </a:xfrm>
          <a:prstGeom prst="rect">
            <a:avLst/>
          </a:prstGeom>
          <a:noFill/>
          <a:ln w="9525">
            <a:noFill/>
            <a:miter lim="800000"/>
            <a:headEnd/>
            <a:tailEnd/>
          </a:ln>
        </p:spPr>
      </p:pic>
      <p:pic>
        <p:nvPicPr>
          <p:cNvPr id="40967" name="Picture 5" descr="JJ_umbrellas.JPG"/>
          <p:cNvPicPr>
            <a:picLocks noChangeAspect="1"/>
          </p:cNvPicPr>
          <p:nvPr/>
        </p:nvPicPr>
        <p:blipFill>
          <a:blip r:embed="rId6"/>
          <a:srcRect/>
          <a:stretch>
            <a:fillRect/>
          </a:stretch>
        </p:blipFill>
        <p:spPr bwMode="auto">
          <a:xfrm>
            <a:off x="3105150" y="1371600"/>
            <a:ext cx="2686050" cy="2286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1000"/>
                                        <p:tgtEl>
                                          <p:spTgt spid="5">
                                            <p:txEl>
                                              <p:pRg st="0" end="0"/>
                                            </p:txEl>
                                          </p:spTgt>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outHorizontal)">
                                      <p:cBhvr>
                                        <p:cTn id="11" dur="1000"/>
                                        <p:tgtEl>
                                          <p:spTgt spid="5">
                                            <p:txEl>
                                              <p:pRg st="1" end="1"/>
                                            </p:txEl>
                                          </p:spTgt>
                                        </p:tgtEl>
                                      </p:cBhvr>
                                    </p:animEffect>
                                  </p:childTnLst>
                                </p:cTn>
                              </p:par>
                            </p:childTnLst>
                          </p:cTn>
                        </p:par>
                        <p:par>
                          <p:cTn id="12" fill="hold">
                            <p:stCondLst>
                              <p:cond delay="2000"/>
                            </p:stCondLst>
                            <p:childTnLst>
                              <p:par>
                                <p:cTn id="13" presetID="16" presetClass="entr" presetSubtype="42"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outHorizontal)">
                                      <p:cBhvr>
                                        <p:cTn id="15" dur="1000"/>
                                        <p:tgtEl>
                                          <p:spTgt spid="5">
                                            <p:txEl>
                                              <p:pRg st="2" end="2"/>
                                            </p:txEl>
                                          </p:spTgt>
                                        </p:tgtEl>
                                      </p:cBhvr>
                                    </p:animEffect>
                                  </p:childTnLst>
                                </p:cTn>
                              </p:par>
                            </p:childTnLst>
                          </p:cTn>
                        </p:par>
                        <p:par>
                          <p:cTn id="16" fill="hold">
                            <p:stCondLst>
                              <p:cond delay="3000"/>
                            </p:stCondLst>
                            <p:childTnLst>
                              <p:par>
                                <p:cTn id="17" presetID="16" presetClass="entr" presetSubtype="42"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arn(outHorizontal)">
                                      <p:cBhvr>
                                        <p:cTn id="19"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09" name="Picture 7" descr="Unknown_FBE2_JJ.JPG"/>
          <p:cNvPicPr>
            <a:picLocks noChangeAspect="1"/>
          </p:cNvPicPr>
          <p:nvPr/>
        </p:nvPicPr>
        <p:blipFill>
          <a:blip r:embed="rId3">
            <a:lum bright="42000" contrast="-44000"/>
          </a:blip>
          <a:srcRect/>
          <a:stretch>
            <a:fillRect/>
          </a:stretch>
        </p:blipFill>
        <p:spPr bwMode="auto">
          <a:xfrm>
            <a:off x="0" y="1371600"/>
            <a:ext cx="9144000" cy="5486400"/>
          </a:xfrm>
          <a:prstGeom prst="rect">
            <a:avLst/>
          </a:prstGeom>
          <a:noFill/>
          <a:ln w="9525">
            <a:noFill/>
            <a:miter lim="800000"/>
            <a:headEnd/>
            <a:tailEnd/>
          </a:ln>
        </p:spPr>
      </p:pic>
      <p:sp>
        <p:nvSpPr>
          <p:cNvPr id="43010" name="Title 1"/>
          <p:cNvSpPr>
            <a:spLocks noGrp="1"/>
          </p:cNvSpPr>
          <p:nvPr>
            <p:ph type="title"/>
          </p:nvPr>
        </p:nvSpPr>
        <p:spPr>
          <a:xfrm>
            <a:off x="612775" y="0"/>
            <a:ext cx="8153400" cy="990600"/>
          </a:xfrm>
        </p:spPr>
        <p:txBody>
          <a:bodyPr/>
          <a:lstStyle/>
          <a:p>
            <a:r>
              <a:rPr lang="en-US" b="1" smtClean="0">
                <a:solidFill>
                  <a:srgbClr val="7B9899"/>
                </a:solidFill>
              </a:rPr>
              <a:t>STORMWATER/SEPTIC SURVEY</a:t>
            </a:r>
          </a:p>
        </p:txBody>
      </p:sp>
      <p:sp>
        <p:nvSpPr>
          <p:cNvPr id="92164" name="Content Placeholder 4"/>
          <p:cNvSpPr>
            <a:spLocks noGrp="1"/>
          </p:cNvSpPr>
          <p:nvPr>
            <p:ph sz="quarter" idx="1"/>
          </p:nvPr>
        </p:nvSpPr>
        <p:spPr>
          <a:xfrm>
            <a:off x="612775" y="1600200"/>
            <a:ext cx="8153400" cy="1524000"/>
          </a:xfrm>
        </p:spPr>
        <p:txBody>
          <a:bodyPr>
            <a:normAutofit lnSpcReduction="10000"/>
          </a:bodyPr>
          <a:lstStyle/>
          <a:p>
            <a:pPr marL="274320" indent="0" algn="ctr" fontAlgn="auto">
              <a:spcAft>
                <a:spcPts val="0"/>
              </a:spcAft>
              <a:buFont typeface="Wingdings" pitchFamily="2" charset="2"/>
              <a:buNone/>
              <a:defRPr/>
            </a:pPr>
            <a:r>
              <a:rPr lang="en-US" sz="3200" b="1" dirty="0" smtClean="0"/>
              <a:t>Conduct a Septic and </a:t>
            </a:r>
            <a:r>
              <a:rPr lang="en-US" sz="3200" b="1" dirty="0" err="1" smtClean="0"/>
              <a:t>Stormwater</a:t>
            </a:r>
            <a:r>
              <a:rPr lang="en-US" sz="3200" b="1" dirty="0" smtClean="0"/>
              <a:t> Survey to help address P and DO concerns in lake</a:t>
            </a:r>
          </a:p>
        </p:txBody>
      </p:sp>
      <p:sp>
        <p:nvSpPr>
          <p:cNvPr id="6" name="Content Placeholder 4"/>
          <p:cNvSpPr txBox="1">
            <a:spLocks/>
          </p:cNvSpPr>
          <p:nvPr/>
        </p:nvSpPr>
        <p:spPr bwMode="auto">
          <a:xfrm>
            <a:off x="762000" y="2971800"/>
            <a:ext cx="8153400" cy="2819400"/>
          </a:xfrm>
          <a:prstGeom prst="rect">
            <a:avLst/>
          </a:prstGeom>
          <a:noFill/>
          <a:ln w="9525">
            <a:noFill/>
            <a:miter lim="800000"/>
            <a:headEnd/>
            <a:tailEnd/>
          </a:ln>
        </p:spPr>
        <p:txBody>
          <a:bodyPr/>
          <a:lstStyle/>
          <a:p>
            <a:pPr marL="319088" indent="-319088">
              <a:spcBef>
                <a:spcPts val="2400"/>
              </a:spcBef>
              <a:buClr>
                <a:schemeClr val="accent2"/>
              </a:buClr>
              <a:buSzPct val="60000"/>
              <a:buFont typeface="Wingdings" pitchFamily="2" charset="2"/>
              <a:buChar char="Ø"/>
            </a:pPr>
            <a:r>
              <a:rPr lang="en-US" sz="3200">
                <a:latin typeface="Georgia" pitchFamily="18" charset="0"/>
              </a:rPr>
              <a:t>Collect baseline information about the state of septic systems in the shorezone (250 ft.)</a:t>
            </a:r>
          </a:p>
          <a:p>
            <a:pPr marL="319088" indent="-319088">
              <a:spcBef>
                <a:spcPts val="2400"/>
              </a:spcBef>
              <a:buClr>
                <a:schemeClr val="accent2"/>
              </a:buClr>
              <a:buSzPct val="60000"/>
              <a:buFont typeface="Wingdings" pitchFamily="2" charset="2"/>
              <a:buChar char="Ø"/>
            </a:pPr>
            <a:r>
              <a:rPr lang="en-US" sz="3200">
                <a:latin typeface="Georgia" pitchFamily="18" charset="0"/>
              </a:rPr>
              <a:t>Estimate P loading from septic systems</a:t>
            </a:r>
          </a:p>
          <a:p>
            <a:pPr marL="319088" indent="-319088">
              <a:spcBef>
                <a:spcPts val="2400"/>
              </a:spcBef>
              <a:buClr>
                <a:schemeClr val="accent2"/>
              </a:buClr>
              <a:buSzPct val="60000"/>
              <a:buFont typeface="Wingdings" pitchFamily="2" charset="2"/>
              <a:buChar char="Ø"/>
            </a:pPr>
            <a:r>
              <a:rPr lang="en-US" sz="3200">
                <a:latin typeface="Georgia" pitchFamily="18" charset="0"/>
              </a:rPr>
              <a:t>Educate watershed citizens about NPS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152400" y="304800"/>
            <a:ext cx="8991600" cy="762000"/>
          </a:xfrm>
        </p:spPr>
        <p:txBody>
          <a:bodyPr>
            <a:normAutofit/>
          </a:bodyPr>
          <a:lstStyle/>
          <a:p>
            <a:pPr fontAlgn="auto">
              <a:spcAft>
                <a:spcPts val="0"/>
              </a:spcAft>
              <a:defRPr/>
            </a:pPr>
            <a:r>
              <a:rPr lang="en-US" sz="4000" b="1" cap="small" dirty="0" smtClean="0">
                <a:solidFill>
                  <a:schemeClr val="accent3">
                    <a:lumMod val="75000"/>
                  </a:schemeClr>
                </a:solidFill>
              </a:rPr>
              <a:t>Survey Planning</a:t>
            </a:r>
          </a:p>
        </p:txBody>
      </p:sp>
      <p:sp>
        <p:nvSpPr>
          <p:cNvPr id="8" name="Content Placeholder 2"/>
          <p:cNvSpPr txBox="1">
            <a:spLocks/>
          </p:cNvSpPr>
          <p:nvPr/>
        </p:nvSpPr>
        <p:spPr bwMode="auto">
          <a:xfrm>
            <a:off x="3276600" y="1600200"/>
            <a:ext cx="5943600" cy="4808538"/>
          </a:xfrm>
          <a:prstGeom prst="rect">
            <a:avLst/>
          </a:prstGeom>
          <a:noFill/>
          <a:ln w="9525">
            <a:noFill/>
            <a:miter lim="800000"/>
            <a:headEnd/>
            <a:tailEnd/>
          </a:ln>
        </p:spPr>
        <p:txBody>
          <a:bodyPr/>
          <a:lstStyle/>
          <a:p>
            <a:pPr marL="273050" indent="-273050">
              <a:spcBef>
                <a:spcPts val="1200"/>
              </a:spcBef>
              <a:buClr>
                <a:schemeClr val="accent1"/>
              </a:buClr>
              <a:buSzPct val="85000"/>
              <a:buFont typeface="Wingdings" pitchFamily="2" charset="2"/>
              <a:buChar char="Ø"/>
            </a:pPr>
            <a:r>
              <a:rPr lang="en-US" sz="3200">
                <a:latin typeface="Georgia" pitchFamily="18" charset="0"/>
              </a:rPr>
              <a:t> Identify all properties within  250 ft of waterbodies</a:t>
            </a:r>
          </a:p>
          <a:p>
            <a:pPr marL="273050" indent="-273050">
              <a:spcBef>
                <a:spcPts val="1200"/>
              </a:spcBef>
              <a:buClr>
                <a:schemeClr val="accent1"/>
              </a:buClr>
              <a:buSzPct val="85000"/>
              <a:buFont typeface="Wingdings" pitchFamily="2" charset="2"/>
              <a:buChar char="Ø"/>
            </a:pPr>
            <a:r>
              <a:rPr lang="en-US" sz="3200">
                <a:latin typeface="Georgia" pitchFamily="18" charset="0"/>
              </a:rPr>
              <a:t> Determine sector boundaries</a:t>
            </a:r>
          </a:p>
          <a:p>
            <a:pPr marL="273050" indent="-273050">
              <a:spcBef>
                <a:spcPts val="1200"/>
              </a:spcBef>
              <a:buClr>
                <a:schemeClr val="accent1"/>
              </a:buClr>
              <a:buSzPct val="85000"/>
              <a:buFont typeface="Wingdings" pitchFamily="2" charset="2"/>
              <a:buChar char="Ø"/>
            </a:pPr>
            <a:r>
              <a:rPr lang="en-US" sz="3200">
                <a:latin typeface="Georgia" pitchFamily="18" charset="0"/>
              </a:rPr>
              <a:t>  625 Parcels Identified</a:t>
            </a:r>
          </a:p>
          <a:p>
            <a:pPr marL="273050" indent="-273050">
              <a:spcBef>
                <a:spcPts val="1200"/>
              </a:spcBef>
              <a:buClr>
                <a:schemeClr val="accent1"/>
              </a:buClr>
              <a:buSzPct val="85000"/>
              <a:buFont typeface="Wingdings" pitchFamily="2" charset="2"/>
              <a:buChar char="Ø"/>
            </a:pPr>
            <a:r>
              <a:rPr lang="en-US" sz="3200">
                <a:latin typeface="Georgia" pitchFamily="18" charset="0"/>
              </a:rPr>
              <a:t>Contact Volunteers</a:t>
            </a:r>
          </a:p>
          <a:p>
            <a:pPr marL="273050" indent="-273050">
              <a:spcBef>
                <a:spcPts val="1200"/>
              </a:spcBef>
              <a:buClr>
                <a:schemeClr val="accent1"/>
              </a:buClr>
              <a:buSzPct val="85000"/>
              <a:buFont typeface="Wingdings" pitchFamily="2" charset="2"/>
              <a:buChar char="Ø"/>
            </a:pPr>
            <a:r>
              <a:rPr lang="en-US" sz="3200">
                <a:latin typeface="Georgia" pitchFamily="18" charset="0"/>
              </a:rPr>
              <a:t>Notify Landowners</a:t>
            </a:r>
          </a:p>
        </p:txBody>
      </p:sp>
      <p:pic>
        <p:nvPicPr>
          <p:cNvPr id="9" name="Picture 5" descr="\\Officecomputer\ftp_on_network\FBE_Staff\Common\2011_Projects\Lake Wentworth\Septic Survey Maps\LW-Septic-AllSectors-8-3-11.jpg"/>
          <p:cNvPicPr>
            <a:picLocks noChangeAspect="1" noChangeArrowheads="1"/>
          </p:cNvPicPr>
          <p:nvPr/>
        </p:nvPicPr>
        <p:blipFill>
          <a:blip r:embed="rId3"/>
          <a:srcRect/>
          <a:stretch>
            <a:fillRect/>
          </a:stretch>
        </p:blipFill>
        <p:spPr bwMode="auto">
          <a:xfrm>
            <a:off x="201613" y="1365250"/>
            <a:ext cx="3101975" cy="796131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b="1" u="sng" smtClean="0"/>
              <a:t>AGE</a:t>
            </a:r>
            <a:r>
              <a:rPr lang="en-US" b="1" smtClean="0"/>
              <a:t>- Septic Survey Results</a:t>
            </a:r>
          </a:p>
        </p:txBody>
      </p:sp>
      <p:pic>
        <p:nvPicPr>
          <p:cNvPr id="47106" name="Picture 3"/>
          <p:cNvPicPr>
            <a:picLocks noChangeAspect="1" noChangeArrowheads="1"/>
          </p:cNvPicPr>
          <p:nvPr/>
        </p:nvPicPr>
        <p:blipFill>
          <a:blip r:embed="rId3"/>
          <a:srcRect l="3601" t="2779" r="2776" b="11111"/>
          <a:stretch>
            <a:fillRect/>
          </a:stretch>
        </p:blipFill>
        <p:spPr bwMode="auto">
          <a:xfrm>
            <a:off x="304800" y="1371600"/>
            <a:ext cx="4038600" cy="2408238"/>
          </a:xfrm>
          <a:prstGeom prst="rect">
            <a:avLst/>
          </a:prstGeom>
          <a:noFill/>
          <a:ln w="9525">
            <a:noFill/>
            <a:miter lim="800000"/>
            <a:headEnd/>
            <a:tailEnd/>
          </a:ln>
        </p:spPr>
      </p:pic>
      <p:pic>
        <p:nvPicPr>
          <p:cNvPr id="102404" name="Picture 5" descr="\\Officecomputer\ftp_on_network\FBE_Staff\Common\2011_Projects\Lake Wentworth\Septic Survey Maps\Septic - Stormwater Maps with Data\LW_Septic_Map_withData_Age_10_27_11.jpg"/>
          <p:cNvPicPr>
            <a:picLocks noChangeAspect="1" noChangeArrowheads="1"/>
          </p:cNvPicPr>
          <p:nvPr/>
        </p:nvPicPr>
        <p:blipFill>
          <a:blip r:embed="rId4"/>
          <a:srcRect/>
          <a:stretch>
            <a:fillRect/>
          </a:stretch>
        </p:blipFill>
        <p:spPr bwMode="auto">
          <a:xfrm>
            <a:off x="5237163" y="1352550"/>
            <a:ext cx="3662362" cy="9669463"/>
          </a:xfrm>
          <a:prstGeom prst="rect">
            <a:avLst/>
          </a:prstGeom>
          <a:noFill/>
        </p:spPr>
      </p:pic>
      <p:sp>
        <p:nvSpPr>
          <p:cNvPr id="47108" name="Content Placeholder 2"/>
          <p:cNvSpPr txBox="1">
            <a:spLocks/>
          </p:cNvSpPr>
          <p:nvPr/>
        </p:nvSpPr>
        <p:spPr bwMode="auto">
          <a:xfrm>
            <a:off x="381000" y="3810000"/>
            <a:ext cx="4724400" cy="2590800"/>
          </a:xfrm>
          <a:prstGeom prst="rect">
            <a:avLst/>
          </a:prstGeom>
          <a:noFill/>
          <a:ln w="9525">
            <a:noFill/>
            <a:miter lim="800000"/>
            <a:headEnd/>
            <a:tailEnd/>
          </a:ln>
        </p:spPr>
        <p:txBody>
          <a:bodyPr/>
          <a:lstStyle/>
          <a:p>
            <a:pPr marL="319088" indent="-319088">
              <a:spcBef>
                <a:spcPts val="1200"/>
              </a:spcBef>
              <a:buClr>
                <a:schemeClr val="accent2"/>
              </a:buClr>
              <a:buSzPct val="60000"/>
              <a:buFont typeface="Wingdings" pitchFamily="2" charset="2"/>
              <a:buNone/>
            </a:pPr>
            <a:r>
              <a:rPr lang="en-US" sz="3200">
                <a:latin typeface="Georgia" pitchFamily="18" charset="0"/>
              </a:rPr>
              <a:t>21% = New (1-10 yrs)</a:t>
            </a:r>
          </a:p>
          <a:p>
            <a:pPr marL="319088" indent="-319088">
              <a:spcBef>
                <a:spcPts val="1200"/>
              </a:spcBef>
              <a:buClr>
                <a:schemeClr val="accent2"/>
              </a:buClr>
              <a:buSzPct val="60000"/>
              <a:buFont typeface="Wingdings" pitchFamily="2" charset="2"/>
              <a:buNone/>
            </a:pPr>
            <a:r>
              <a:rPr lang="en-US" sz="3200">
                <a:latin typeface="Georgia" pitchFamily="18" charset="0"/>
              </a:rPr>
              <a:t>22%= (10-20 yrs)</a:t>
            </a:r>
          </a:p>
          <a:p>
            <a:pPr marL="319088" indent="-319088">
              <a:spcBef>
                <a:spcPts val="1200"/>
              </a:spcBef>
              <a:buClr>
                <a:schemeClr val="accent2"/>
              </a:buClr>
              <a:buSzPct val="60000"/>
              <a:buFont typeface="Wingdings" pitchFamily="2" charset="2"/>
              <a:buNone/>
            </a:pPr>
            <a:r>
              <a:rPr lang="en-US" sz="3200">
                <a:latin typeface="Georgia" pitchFamily="18" charset="0"/>
              </a:rPr>
              <a:t>39%= (&gt;20 yrs)</a:t>
            </a:r>
          </a:p>
          <a:p>
            <a:pPr marL="319088" indent="-319088">
              <a:spcBef>
                <a:spcPts val="1200"/>
              </a:spcBef>
              <a:buClr>
                <a:schemeClr val="accent2"/>
              </a:buClr>
              <a:buSzPct val="60000"/>
              <a:buFont typeface="Wingdings" pitchFamily="2" charset="2"/>
              <a:buNone/>
            </a:pPr>
            <a:r>
              <a:rPr lang="en-US" sz="3200">
                <a:latin typeface="Georgia" pitchFamily="18" charset="0"/>
              </a:rPr>
              <a:t>5%= No Response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152400" y="304800"/>
            <a:ext cx="8991600" cy="762000"/>
          </a:xfrm>
        </p:spPr>
        <p:txBody>
          <a:bodyPr>
            <a:normAutofit/>
          </a:bodyPr>
          <a:lstStyle/>
          <a:p>
            <a:pPr fontAlgn="auto">
              <a:spcAft>
                <a:spcPts val="0"/>
              </a:spcAft>
              <a:defRPr/>
            </a:pPr>
            <a:r>
              <a:rPr lang="en-US" sz="4000" b="1" cap="small" dirty="0" smtClean="0">
                <a:solidFill>
                  <a:schemeClr val="accent3">
                    <a:lumMod val="75000"/>
                  </a:schemeClr>
                </a:solidFill>
              </a:rPr>
              <a:t>Estimate Loading</a:t>
            </a:r>
          </a:p>
        </p:txBody>
      </p:sp>
      <p:sp>
        <p:nvSpPr>
          <p:cNvPr id="8" name="Rectangle 3"/>
          <p:cNvSpPr>
            <a:spLocks noGrp="1"/>
          </p:cNvSpPr>
          <p:nvPr>
            <p:ph type="body" idx="1"/>
          </p:nvPr>
        </p:nvSpPr>
        <p:spPr>
          <a:xfrm>
            <a:off x="304800" y="1447800"/>
            <a:ext cx="8610600" cy="3048000"/>
          </a:xfrm>
        </p:spPr>
        <p:txBody>
          <a:bodyPr>
            <a:normAutofit/>
          </a:bodyPr>
          <a:lstStyle/>
          <a:p>
            <a:pPr marL="514350" indent="-514350" fontAlgn="auto">
              <a:spcAft>
                <a:spcPts val="0"/>
              </a:spcAft>
              <a:buSzPct val="81000"/>
              <a:buFont typeface="Wingdings" pitchFamily="2" charset="2"/>
              <a:buNone/>
              <a:defRPr/>
            </a:pPr>
            <a:r>
              <a:rPr lang="en-US" sz="3200" b="1" u="sng" dirty="0" smtClean="0">
                <a:solidFill>
                  <a:schemeClr val="accent3">
                    <a:lumMod val="50000"/>
                  </a:schemeClr>
                </a:solidFill>
              </a:rPr>
              <a:t>Land-Use Modeling</a:t>
            </a:r>
          </a:p>
          <a:p>
            <a:pPr marL="274320" indent="-274320" fontAlgn="auto">
              <a:spcAft>
                <a:spcPts val="0"/>
              </a:spcAft>
              <a:buFont typeface="Wingdings 2"/>
              <a:buNone/>
              <a:defRPr/>
            </a:pPr>
            <a:endParaRPr lang="en-US" dirty="0" smtClean="0"/>
          </a:p>
        </p:txBody>
      </p:sp>
      <p:sp>
        <p:nvSpPr>
          <p:cNvPr id="5" name="Rectangle 3"/>
          <p:cNvSpPr txBox="1">
            <a:spLocks/>
          </p:cNvSpPr>
          <p:nvPr/>
        </p:nvSpPr>
        <p:spPr bwMode="auto">
          <a:xfrm>
            <a:off x="228600" y="2133600"/>
            <a:ext cx="4572000" cy="2438400"/>
          </a:xfrm>
          <a:prstGeom prst="rect">
            <a:avLst/>
          </a:prstGeom>
          <a:noFill/>
          <a:ln w="9525">
            <a:noFill/>
            <a:miter lim="800000"/>
            <a:headEnd/>
            <a:tailEnd/>
          </a:ln>
        </p:spPr>
        <p:txBody>
          <a:bodyPr/>
          <a:lstStyle/>
          <a:p>
            <a:pPr marL="514350" indent="-514350">
              <a:spcBef>
                <a:spcPct val="20000"/>
              </a:spcBef>
              <a:buClr>
                <a:schemeClr val="accent1"/>
              </a:buClr>
              <a:buSzPct val="81000"/>
              <a:buFont typeface="Wingdings" pitchFamily="2" charset="2"/>
              <a:buChar char="ü"/>
            </a:pPr>
            <a:r>
              <a:rPr lang="en-US" sz="2800">
                <a:latin typeface="Georgia" pitchFamily="18" charset="0"/>
              </a:rPr>
              <a:t>Known coefficients</a:t>
            </a:r>
          </a:p>
          <a:p>
            <a:pPr marL="514350" indent="-514350">
              <a:spcBef>
                <a:spcPct val="20000"/>
              </a:spcBef>
              <a:buClr>
                <a:schemeClr val="accent1"/>
              </a:buClr>
              <a:buSzPct val="81000"/>
              <a:buFont typeface="Wingdings" pitchFamily="2" charset="2"/>
              <a:buChar char="ü"/>
            </a:pPr>
            <a:r>
              <a:rPr lang="en-US" sz="2800">
                <a:latin typeface="Georgia" pitchFamily="18" charset="0"/>
              </a:rPr>
              <a:t>Estimates pollutant load</a:t>
            </a:r>
          </a:p>
          <a:p>
            <a:pPr marL="514350" indent="-514350">
              <a:spcBef>
                <a:spcPct val="20000"/>
              </a:spcBef>
              <a:buClr>
                <a:schemeClr val="accent1"/>
              </a:buClr>
              <a:buSzPct val="81000"/>
              <a:buFont typeface="Wingdings" pitchFamily="2" charset="2"/>
              <a:buChar char="ü"/>
            </a:pPr>
            <a:r>
              <a:rPr lang="en-US" sz="2800">
                <a:latin typeface="Georgia" pitchFamily="18" charset="0"/>
              </a:rPr>
              <a:t>Local factors added</a:t>
            </a:r>
          </a:p>
          <a:p>
            <a:pPr marL="514350" indent="-514350">
              <a:spcBef>
                <a:spcPct val="20000"/>
              </a:spcBef>
              <a:buClr>
                <a:schemeClr val="accent1"/>
              </a:buClr>
              <a:buSzPct val="81000"/>
              <a:buFont typeface="Wingdings" pitchFamily="2" charset="2"/>
              <a:buChar char="ü"/>
            </a:pPr>
            <a:r>
              <a:rPr lang="en-US" sz="2800">
                <a:latin typeface="Georgia" pitchFamily="18" charset="0"/>
              </a:rPr>
              <a:t>Identify land uses with highest loading</a:t>
            </a:r>
          </a:p>
          <a:p>
            <a:pPr marL="514350" indent="-514350">
              <a:spcBef>
                <a:spcPct val="20000"/>
              </a:spcBef>
              <a:buClr>
                <a:schemeClr val="accent1"/>
              </a:buClr>
              <a:buSzPct val="81000"/>
              <a:buFont typeface="Wingdings" pitchFamily="2" charset="2"/>
              <a:buChar char="ü"/>
            </a:pPr>
            <a:r>
              <a:rPr lang="en-US" sz="2800">
                <a:latin typeface="Georgia" pitchFamily="18" charset="0"/>
              </a:rPr>
              <a:t>Can be used to predict water quality in the future</a:t>
            </a:r>
          </a:p>
          <a:p>
            <a:pPr marL="514350" indent="-514350">
              <a:spcBef>
                <a:spcPct val="20000"/>
              </a:spcBef>
              <a:buClr>
                <a:schemeClr val="accent1"/>
              </a:buClr>
              <a:buSzPct val="81000"/>
              <a:buFont typeface="Wingdings" pitchFamily="2" charset="2"/>
              <a:buChar char="ü"/>
            </a:pPr>
            <a:endParaRPr lang="en-US" sz="2800">
              <a:latin typeface="Georgia" pitchFamily="18" charset="0"/>
            </a:endParaRPr>
          </a:p>
        </p:txBody>
      </p:sp>
      <p:pic>
        <p:nvPicPr>
          <p:cNvPr id="49156" name="Picture 2"/>
          <p:cNvPicPr>
            <a:picLocks noChangeAspect="1" noChangeArrowheads="1"/>
          </p:cNvPicPr>
          <p:nvPr/>
        </p:nvPicPr>
        <p:blipFill>
          <a:blip r:embed="rId3"/>
          <a:srcRect/>
          <a:stretch>
            <a:fillRect/>
          </a:stretch>
        </p:blipFill>
        <p:spPr bwMode="auto">
          <a:xfrm>
            <a:off x="4800600" y="1295400"/>
            <a:ext cx="4152900" cy="50879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outHorizontal)">
                                      <p:cBhvr>
                                        <p:cTn id="7" dur="1000"/>
                                        <p:tgtEl>
                                          <p:spTgt spid="5">
                                            <p:txEl>
                                              <p:pRg st="0" end="0"/>
                                            </p:txEl>
                                          </p:spTgt>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outHorizontal)">
                                      <p:cBhvr>
                                        <p:cTn id="11" dur="1000"/>
                                        <p:tgtEl>
                                          <p:spTgt spid="5">
                                            <p:txEl>
                                              <p:pRg st="1" end="1"/>
                                            </p:txEl>
                                          </p:spTgt>
                                        </p:tgtEl>
                                      </p:cBhvr>
                                    </p:animEffect>
                                  </p:childTnLst>
                                </p:cTn>
                              </p:par>
                            </p:childTnLst>
                          </p:cTn>
                        </p:par>
                        <p:par>
                          <p:cTn id="12" fill="hold">
                            <p:stCondLst>
                              <p:cond delay="2000"/>
                            </p:stCondLst>
                            <p:childTnLst>
                              <p:par>
                                <p:cTn id="13" presetID="16" presetClass="entr" presetSubtype="42"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outHorizontal)">
                                      <p:cBhvr>
                                        <p:cTn id="15" dur="1000"/>
                                        <p:tgtEl>
                                          <p:spTgt spid="5">
                                            <p:txEl>
                                              <p:pRg st="2" end="2"/>
                                            </p:txEl>
                                          </p:spTgt>
                                        </p:tgtEl>
                                      </p:cBhvr>
                                    </p:animEffect>
                                  </p:childTnLst>
                                </p:cTn>
                              </p:par>
                            </p:childTnLst>
                          </p:cTn>
                        </p:par>
                        <p:par>
                          <p:cTn id="16" fill="hold">
                            <p:stCondLst>
                              <p:cond delay="3000"/>
                            </p:stCondLst>
                            <p:childTnLst>
                              <p:par>
                                <p:cTn id="17" presetID="16" presetClass="entr" presetSubtype="42"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arn(outHorizontal)">
                                      <p:cBhvr>
                                        <p:cTn id="19" dur="1000"/>
                                        <p:tgtEl>
                                          <p:spTgt spid="5">
                                            <p:txEl>
                                              <p:pRg st="3" end="3"/>
                                            </p:txEl>
                                          </p:spTgt>
                                        </p:tgtEl>
                                      </p:cBhvr>
                                    </p:animEffect>
                                  </p:childTnLst>
                                </p:cTn>
                              </p:par>
                            </p:childTnLst>
                          </p:cTn>
                        </p:par>
                        <p:par>
                          <p:cTn id="20" fill="hold">
                            <p:stCondLst>
                              <p:cond delay="4000"/>
                            </p:stCondLst>
                            <p:childTnLst>
                              <p:par>
                                <p:cTn id="21" presetID="16" presetClass="entr" presetSubtype="42"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outHorizontal)">
                                      <p:cBhvr>
                                        <p:cTn id="23"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0" y="228600"/>
            <a:ext cx="8153400" cy="990600"/>
          </a:xfrm>
        </p:spPr>
        <p:txBody>
          <a:bodyPr/>
          <a:lstStyle/>
          <a:p>
            <a:r>
              <a:rPr lang="en-US" smtClean="0">
                <a:solidFill>
                  <a:schemeClr val="tx1"/>
                </a:solidFill>
              </a:rPr>
              <a:t>FB Environmental Associates</a:t>
            </a:r>
          </a:p>
        </p:txBody>
      </p:sp>
      <p:pic>
        <p:nvPicPr>
          <p:cNvPr id="17410" name="Content Placeholder 3" descr="FB Logo.tif"/>
          <p:cNvPicPr>
            <a:picLocks noGrp="1" noChangeAspect="1"/>
          </p:cNvPicPr>
          <p:nvPr>
            <p:ph sz="quarter" idx="4294967295"/>
          </p:nvPr>
        </p:nvPicPr>
        <p:blipFill>
          <a:blip r:embed="rId2"/>
          <a:srcRect/>
          <a:stretch>
            <a:fillRect/>
          </a:stretch>
        </p:blipFill>
        <p:spPr>
          <a:xfrm>
            <a:off x="7645400" y="381000"/>
            <a:ext cx="1143000" cy="1371600"/>
          </a:xfrm>
        </p:spPr>
      </p:pic>
      <p:sp>
        <p:nvSpPr>
          <p:cNvPr id="17411" name="Content Placeholder 2"/>
          <p:cNvSpPr txBox="1">
            <a:spLocks/>
          </p:cNvSpPr>
          <p:nvPr/>
        </p:nvSpPr>
        <p:spPr bwMode="auto">
          <a:xfrm>
            <a:off x="228600" y="1524000"/>
            <a:ext cx="4114800" cy="4572000"/>
          </a:xfrm>
          <a:prstGeom prst="rect">
            <a:avLst/>
          </a:prstGeom>
          <a:noFill/>
          <a:ln w="9525">
            <a:noFill/>
            <a:miter lim="800000"/>
            <a:headEnd/>
            <a:tailEnd/>
          </a:ln>
        </p:spPr>
        <p:txBody>
          <a:bodyPr/>
          <a:lstStyle/>
          <a:p>
            <a:pPr marL="319088" indent="-319088">
              <a:spcBef>
                <a:spcPts val="700"/>
              </a:spcBef>
              <a:spcAft>
                <a:spcPts val="1200"/>
              </a:spcAft>
              <a:buClr>
                <a:schemeClr val="accent2"/>
              </a:buClr>
              <a:buSzPct val="60000"/>
              <a:buFont typeface="Wingdings" pitchFamily="2" charset="2"/>
              <a:buChar char="q"/>
            </a:pPr>
            <a:r>
              <a:rPr lang="en-US" sz="2400">
                <a:latin typeface="Georgia" pitchFamily="18" charset="0"/>
              </a:rPr>
              <a:t>Offices in Portsmouth, NH and Portland, ME</a:t>
            </a:r>
          </a:p>
          <a:p>
            <a:pPr marL="319088" indent="-319088">
              <a:spcBef>
                <a:spcPts val="700"/>
              </a:spcBef>
              <a:spcAft>
                <a:spcPts val="1200"/>
              </a:spcAft>
              <a:buClr>
                <a:schemeClr val="accent2"/>
              </a:buClr>
              <a:buSzPct val="60000"/>
              <a:buFont typeface="Wingdings" pitchFamily="2" charset="2"/>
              <a:buChar char="q"/>
            </a:pPr>
            <a:r>
              <a:rPr lang="en-US" sz="2400">
                <a:latin typeface="Georgia" pitchFamily="18" charset="0"/>
              </a:rPr>
              <a:t>Small business founded in 2001 to provide lake assessment, protection, and restoration assistance</a:t>
            </a:r>
          </a:p>
          <a:p>
            <a:pPr marL="319088" indent="-319088">
              <a:spcBef>
                <a:spcPts val="700"/>
              </a:spcBef>
              <a:spcAft>
                <a:spcPts val="1200"/>
              </a:spcAft>
              <a:buClr>
                <a:schemeClr val="accent2"/>
              </a:buClr>
              <a:buSzPct val="60000"/>
              <a:buFont typeface="Wingdings" pitchFamily="2" charset="2"/>
              <a:buChar char="q"/>
            </a:pPr>
            <a:r>
              <a:rPr lang="en-US" sz="2400">
                <a:latin typeface="Georgia" pitchFamily="18" charset="0"/>
              </a:rPr>
              <a:t>Work with public sector clients located throughout New England</a:t>
            </a:r>
          </a:p>
          <a:p>
            <a:pPr marL="319088" indent="-319088">
              <a:spcBef>
                <a:spcPts val="700"/>
              </a:spcBef>
              <a:spcAft>
                <a:spcPts val="1200"/>
              </a:spcAft>
              <a:buClr>
                <a:schemeClr val="accent2"/>
              </a:buClr>
              <a:buSzPct val="60000"/>
              <a:buFont typeface="Wingdings" pitchFamily="2" charset="2"/>
              <a:buChar char="q"/>
            </a:pPr>
            <a:r>
              <a:rPr lang="en-US" sz="2400">
                <a:latin typeface="Georgia" pitchFamily="18" charset="0"/>
              </a:rPr>
              <a:t>Work “where science meets civics”</a:t>
            </a:r>
          </a:p>
          <a:p>
            <a:pPr marL="319088" indent="-319088">
              <a:spcBef>
                <a:spcPts val="700"/>
              </a:spcBef>
              <a:spcAft>
                <a:spcPts val="1200"/>
              </a:spcAft>
              <a:buClr>
                <a:schemeClr val="accent2"/>
              </a:buClr>
              <a:buSzPct val="60000"/>
              <a:buFont typeface="Wingdings" pitchFamily="2" charset="2"/>
              <a:buChar char="q"/>
            </a:pPr>
            <a:endParaRPr lang="en-US" sz="2900">
              <a:solidFill>
                <a:schemeClr val="bg1"/>
              </a:solidFill>
              <a:latin typeface="Georgia" pitchFamily="18" charset="0"/>
            </a:endParaRPr>
          </a:p>
        </p:txBody>
      </p:sp>
      <p:pic>
        <p:nvPicPr>
          <p:cNvPr id="54275" name="Picture 3" descr="Fred_GPS_Promo1"/>
          <p:cNvPicPr>
            <a:picLocks noChangeAspect="1" noChangeArrowheads="1"/>
          </p:cNvPicPr>
          <p:nvPr/>
        </p:nvPicPr>
        <p:blipFill>
          <a:blip r:embed="rId3"/>
          <a:srcRect/>
          <a:stretch>
            <a:fillRect/>
          </a:stretch>
        </p:blipFill>
        <p:spPr bwMode="auto">
          <a:xfrm>
            <a:off x="4327525" y="2114550"/>
            <a:ext cx="2640013" cy="1639888"/>
          </a:xfrm>
          <a:prstGeom prst="rect">
            <a:avLst/>
          </a:prstGeom>
          <a:noFill/>
        </p:spPr>
      </p:pic>
      <p:pic>
        <p:nvPicPr>
          <p:cNvPr id="54274" name="Picture 2" descr="forrest bell 2"/>
          <p:cNvPicPr>
            <a:picLocks noChangeAspect="1" noChangeArrowheads="1"/>
          </p:cNvPicPr>
          <p:nvPr/>
        </p:nvPicPr>
        <p:blipFill>
          <a:blip r:embed="rId4"/>
          <a:srcRect/>
          <a:stretch>
            <a:fillRect/>
          </a:stretch>
        </p:blipFill>
        <p:spPr bwMode="auto">
          <a:xfrm>
            <a:off x="4705350" y="4022725"/>
            <a:ext cx="2616200" cy="1963738"/>
          </a:xfrm>
          <a:prstGeom prst="rect">
            <a:avLst/>
          </a:prstGeom>
          <a:noFill/>
        </p:spPr>
      </p:pic>
      <p:pic>
        <p:nvPicPr>
          <p:cNvPr id="54278" name="Picture 6" descr="Sabbathday-3"/>
          <p:cNvPicPr>
            <a:picLocks noChangeAspect="1" noChangeArrowheads="1"/>
          </p:cNvPicPr>
          <p:nvPr/>
        </p:nvPicPr>
        <p:blipFill>
          <a:blip r:embed="rId5"/>
          <a:srcRect/>
          <a:stretch>
            <a:fillRect/>
          </a:stretch>
        </p:blipFill>
        <p:spPr bwMode="auto">
          <a:xfrm>
            <a:off x="6381750" y="2803525"/>
            <a:ext cx="2493963" cy="187166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a:srcRect/>
          <a:stretch>
            <a:fillRect/>
          </a:stretch>
        </p:blipFill>
        <p:spPr bwMode="auto">
          <a:xfrm>
            <a:off x="0" y="0"/>
            <a:ext cx="9144000" cy="706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a:xfrm>
            <a:off x="457200" y="152400"/>
            <a:ext cx="8229600" cy="792163"/>
          </a:xfrm>
        </p:spPr>
        <p:txBody>
          <a:bodyPr/>
          <a:lstStyle/>
          <a:p>
            <a:r>
              <a:rPr lang="en-US" b="1" smtClean="0"/>
              <a:t>Buildout Analysis</a:t>
            </a:r>
          </a:p>
        </p:txBody>
      </p:sp>
      <p:pic>
        <p:nvPicPr>
          <p:cNvPr id="5" name="Content Placeholder 4"/>
          <p:cNvPicPr>
            <a:picLocks noGrp="1" noChangeArrowheads="1"/>
          </p:cNvPicPr>
          <p:nvPr>
            <p:ph sz="quarter" idx="4294967295"/>
          </p:nvPr>
        </p:nvPicPr>
        <p:blipFill>
          <a:blip r:embed="rId3"/>
          <a:srcRect/>
          <a:stretch>
            <a:fillRect/>
          </a:stretch>
        </p:blipFill>
        <p:spPr>
          <a:xfrm>
            <a:off x="292100" y="987425"/>
            <a:ext cx="8705850" cy="5651500"/>
          </a:xfrm>
        </p:spPr>
      </p:pic>
      <p:graphicFrame>
        <p:nvGraphicFramePr>
          <p:cNvPr id="6" name="Diagram 5"/>
          <p:cNvGraphicFramePr/>
          <p:nvPr/>
        </p:nvGraphicFramePr>
        <p:xfrm>
          <a:off x="685800" y="1397000"/>
          <a:ext cx="8229600" cy="500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p:cNvSpPr/>
          <p:nvPr/>
        </p:nvSpPr>
        <p:spPr>
          <a:xfrm>
            <a:off x="457200" y="2743200"/>
            <a:ext cx="14478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p>
        </p:txBody>
      </p:sp>
      <p:grpSp>
        <p:nvGrpSpPr>
          <p:cNvPr id="2" name="Group 7"/>
          <p:cNvGrpSpPr/>
          <p:nvPr/>
        </p:nvGrpSpPr>
        <p:grpSpPr>
          <a:xfrm>
            <a:off x="3733800" y="1676400"/>
            <a:ext cx="1407318" cy="1407318"/>
            <a:chOff x="6324601" y="203201"/>
            <a:chExt cx="1407318" cy="1407318"/>
          </a:xfrm>
          <a:solidFill>
            <a:schemeClr val="accent2">
              <a:lumMod val="75000"/>
            </a:schemeClr>
          </a:solidFill>
        </p:grpSpPr>
        <p:sp>
          <p:nvSpPr>
            <p:cNvPr id="9" name="Oval 8"/>
            <p:cNvSpPr/>
            <p:nvPr/>
          </p:nvSpPr>
          <p:spPr>
            <a:xfrm>
              <a:off x="6324601" y="203201"/>
              <a:ext cx="1407318" cy="1407318"/>
            </a:xfrm>
            <a:prstGeom prst="ellipse">
              <a:avLst/>
            </a:prstGeom>
            <a:grpFill/>
          </p:spPr>
          <p:style>
            <a:lnRef idx="2">
              <a:schemeClr val="lt1">
                <a:hueOff val="0"/>
                <a:satOff val="0"/>
                <a:lumOff val="0"/>
                <a:alphaOff val="0"/>
              </a:schemeClr>
            </a:lnRef>
            <a:fillRef idx="1">
              <a:schemeClr val="accent2">
                <a:hueOff val="7729367"/>
                <a:satOff val="-82653"/>
                <a:lumOff val="21569"/>
                <a:alphaOff val="0"/>
              </a:schemeClr>
            </a:fillRef>
            <a:effectRef idx="0">
              <a:schemeClr val="accent2">
                <a:hueOff val="7729367"/>
                <a:satOff val="-82653"/>
                <a:lumOff val="21569"/>
                <a:alphaOff val="0"/>
              </a:schemeClr>
            </a:effectRef>
            <a:fontRef idx="minor">
              <a:schemeClr val="lt1"/>
            </a:fontRef>
          </p:style>
        </p:sp>
        <p:sp>
          <p:nvSpPr>
            <p:cNvPr id="10" name="Oval 4"/>
            <p:cNvSpPr/>
            <p:nvPr/>
          </p:nvSpPr>
          <p:spPr>
            <a:xfrm>
              <a:off x="6324601" y="409298"/>
              <a:ext cx="1371599" cy="995124"/>
            </a:xfrm>
            <a:prstGeom prst="rect">
              <a:avLst/>
            </a:prstGeom>
            <a:noFill/>
          </p:spPr>
          <p:style>
            <a:lnRef idx="0">
              <a:scrgbClr r="0" g="0" b="0"/>
            </a:lnRef>
            <a:fillRef idx="0">
              <a:scrgbClr r="0" g="0" b="0"/>
            </a:fillRef>
            <a:effectRef idx="0">
              <a:scrgbClr r="0" g="0" b="0"/>
            </a:effectRef>
            <a:fontRef idx="minor">
              <a:schemeClr val="lt1"/>
            </a:fontRef>
          </p:style>
          <p:txBody>
            <a:bodyPr lIns="19050" tIns="19050" rIns="19050" bIns="19050" spcCol="1270" anchor="ctr"/>
            <a:lstStyle/>
            <a:p>
              <a:pPr algn="ctr" defTabSz="666750" fontAlgn="auto">
                <a:lnSpc>
                  <a:spcPct val="90000"/>
                </a:lnSpc>
                <a:spcBef>
                  <a:spcPts val="0"/>
                </a:spcBef>
                <a:spcAft>
                  <a:spcPct val="35000"/>
                </a:spcAft>
                <a:defRPr/>
              </a:pPr>
              <a:r>
                <a:rPr lang="en-US" sz="1200" b="1" dirty="0"/>
                <a:t>Development Constraints</a:t>
              </a:r>
            </a:p>
          </p:txBody>
        </p:sp>
      </p:grpSp>
      <p:sp>
        <p:nvSpPr>
          <p:cNvPr id="52230" name="TextBox 10"/>
          <p:cNvSpPr txBox="1">
            <a:spLocks noChangeArrowheads="1"/>
          </p:cNvSpPr>
          <p:nvPr/>
        </p:nvSpPr>
        <p:spPr bwMode="auto">
          <a:xfrm>
            <a:off x="381000" y="3200400"/>
            <a:ext cx="1600200" cy="307975"/>
          </a:xfrm>
          <a:prstGeom prst="rect">
            <a:avLst/>
          </a:prstGeom>
          <a:noFill/>
          <a:ln w="9525">
            <a:noFill/>
            <a:miter lim="800000"/>
            <a:headEnd/>
            <a:tailEnd/>
          </a:ln>
        </p:spPr>
        <p:txBody>
          <a:bodyPr>
            <a:spAutoFit/>
          </a:bodyPr>
          <a:lstStyle/>
          <a:p>
            <a:pPr algn="ctr"/>
            <a:r>
              <a:rPr lang="en-US" sz="1400" b="1">
                <a:solidFill>
                  <a:schemeClr val="bg1"/>
                </a:solidFill>
                <a:latin typeface="Georgia" pitchFamily="18" charset="0"/>
              </a:rPr>
              <a:t>Assumptions</a:t>
            </a:r>
          </a:p>
        </p:txBody>
      </p:sp>
      <p:sp>
        <p:nvSpPr>
          <p:cNvPr id="13" name="TextBox 12"/>
          <p:cNvSpPr txBox="1"/>
          <p:nvPr/>
        </p:nvSpPr>
        <p:spPr>
          <a:xfrm>
            <a:off x="6477000" y="1905000"/>
            <a:ext cx="2362200" cy="3786188"/>
          </a:xfrm>
          <a:prstGeom prst="rect">
            <a:avLst/>
          </a:prstGeom>
          <a:noFill/>
          <a:ln w="38100">
            <a:solidFill>
              <a:schemeClr val="accent3">
                <a:lumMod val="75000"/>
              </a:schemeClr>
            </a:solidFill>
          </a:ln>
        </p:spPr>
        <p:txBody>
          <a:bodyPr>
            <a:spAutoFit/>
          </a:bodyPr>
          <a:lstStyle/>
          <a:p>
            <a:pPr marL="342900" indent="-342900" fontAlgn="auto">
              <a:spcBef>
                <a:spcPts val="0"/>
              </a:spcBef>
              <a:spcAft>
                <a:spcPts val="0"/>
              </a:spcAft>
              <a:defRPr/>
            </a:pPr>
            <a:r>
              <a:rPr lang="en-US" sz="1600" dirty="0">
                <a:latin typeface="+mn-lt"/>
                <a:cs typeface="+mn-cs"/>
              </a:rPr>
              <a:t>1) Conservation Land</a:t>
            </a:r>
          </a:p>
          <a:p>
            <a:pPr marL="342900" indent="-342900" fontAlgn="auto">
              <a:spcBef>
                <a:spcPts val="0"/>
              </a:spcBef>
              <a:spcAft>
                <a:spcPts val="0"/>
              </a:spcAft>
              <a:buFontTx/>
              <a:buAutoNum type="arabicParenR"/>
              <a:defRPr/>
            </a:pPr>
            <a:endParaRPr lang="en-US" sz="1600" dirty="0">
              <a:latin typeface="+mn-lt"/>
              <a:cs typeface="+mn-cs"/>
            </a:endParaRPr>
          </a:p>
          <a:p>
            <a:pPr fontAlgn="auto">
              <a:spcBef>
                <a:spcPts val="0"/>
              </a:spcBef>
              <a:spcAft>
                <a:spcPts val="0"/>
              </a:spcAft>
              <a:defRPr/>
            </a:pPr>
            <a:r>
              <a:rPr lang="en-US" sz="1600" dirty="0">
                <a:latin typeface="+mn-lt"/>
                <a:cs typeface="+mn-cs"/>
              </a:rPr>
              <a:t>2) Steep Slopes</a:t>
            </a:r>
          </a:p>
          <a:p>
            <a:pPr fontAlgn="auto">
              <a:spcBef>
                <a:spcPts val="0"/>
              </a:spcBef>
              <a:spcAft>
                <a:spcPts val="0"/>
              </a:spcAft>
              <a:defRPr/>
            </a:pPr>
            <a:endParaRPr lang="en-US" sz="1600" dirty="0">
              <a:latin typeface="+mn-lt"/>
              <a:cs typeface="+mn-cs"/>
            </a:endParaRPr>
          </a:p>
          <a:p>
            <a:pPr fontAlgn="auto">
              <a:spcBef>
                <a:spcPts val="0"/>
              </a:spcBef>
              <a:spcAft>
                <a:spcPts val="0"/>
              </a:spcAft>
              <a:defRPr/>
            </a:pPr>
            <a:r>
              <a:rPr lang="en-US" sz="1600" dirty="0">
                <a:latin typeface="+mn-lt"/>
                <a:cs typeface="+mn-cs"/>
              </a:rPr>
              <a:t>3) Wetlands</a:t>
            </a:r>
          </a:p>
          <a:p>
            <a:pPr fontAlgn="auto">
              <a:spcBef>
                <a:spcPts val="0"/>
              </a:spcBef>
              <a:spcAft>
                <a:spcPts val="0"/>
              </a:spcAft>
              <a:defRPr/>
            </a:pPr>
            <a:endParaRPr lang="en-US" sz="1600" dirty="0">
              <a:latin typeface="+mn-lt"/>
              <a:cs typeface="+mn-cs"/>
            </a:endParaRPr>
          </a:p>
          <a:p>
            <a:pPr fontAlgn="auto">
              <a:spcBef>
                <a:spcPts val="0"/>
              </a:spcBef>
              <a:spcAft>
                <a:spcPts val="0"/>
              </a:spcAft>
              <a:defRPr/>
            </a:pPr>
            <a:r>
              <a:rPr lang="en-US" sz="1600" dirty="0">
                <a:latin typeface="+mn-lt"/>
                <a:cs typeface="+mn-cs"/>
              </a:rPr>
              <a:t>4) Existing Buildings</a:t>
            </a:r>
          </a:p>
          <a:p>
            <a:pPr fontAlgn="auto">
              <a:spcBef>
                <a:spcPts val="0"/>
              </a:spcBef>
              <a:spcAft>
                <a:spcPts val="0"/>
              </a:spcAft>
              <a:defRPr/>
            </a:pPr>
            <a:endParaRPr lang="en-US" sz="1600" dirty="0">
              <a:latin typeface="+mn-lt"/>
              <a:cs typeface="+mn-cs"/>
            </a:endParaRPr>
          </a:p>
          <a:p>
            <a:pPr fontAlgn="auto">
              <a:spcBef>
                <a:spcPts val="0"/>
              </a:spcBef>
              <a:spcAft>
                <a:spcPts val="0"/>
              </a:spcAft>
              <a:defRPr/>
            </a:pPr>
            <a:r>
              <a:rPr lang="en-US" sz="1600" dirty="0">
                <a:latin typeface="+mn-lt"/>
                <a:cs typeface="+mn-cs"/>
              </a:rPr>
              <a:t>5) </a:t>
            </a:r>
            <a:r>
              <a:rPr lang="en-US" sz="1600" dirty="0" err="1">
                <a:latin typeface="+mn-lt"/>
                <a:cs typeface="+mn-cs"/>
              </a:rPr>
              <a:t>Hydric</a:t>
            </a:r>
            <a:r>
              <a:rPr lang="en-US" sz="1600" dirty="0">
                <a:latin typeface="+mn-lt"/>
                <a:cs typeface="+mn-cs"/>
              </a:rPr>
              <a:t> Soils</a:t>
            </a:r>
          </a:p>
          <a:p>
            <a:pPr fontAlgn="auto">
              <a:spcBef>
                <a:spcPts val="0"/>
              </a:spcBef>
              <a:spcAft>
                <a:spcPts val="0"/>
              </a:spcAft>
              <a:defRPr/>
            </a:pPr>
            <a:endParaRPr lang="en-US" sz="1600" dirty="0">
              <a:latin typeface="+mn-lt"/>
              <a:cs typeface="+mn-cs"/>
            </a:endParaRPr>
          </a:p>
          <a:p>
            <a:pPr fontAlgn="auto">
              <a:spcBef>
                <a:spcPts val="0"/>
              </a:spcBef>
              <a:spcAft>
                <a:spcPts val="0"/>
              </a:spcAft>
              <a:defRPr/>
            </a:pPr>
            <a:r>
              <a:rPr lang="en-US" sz="1600" dirty="0">
                <a:latin typeface="+mn-lt"/>
                <a:cs typeface="+mn-cs"/>
              </a:rPr>
              <a:t>6) Highly Erodible Soils</a:t>
            </a:r>
          </a:p>
          <a:p>
            <a:pPr fontAlgn="auto">
              <a:spcBef>
                <a:spcPts val="0"/>
              </a:spcBef>
              <a:spcAft>
                <a:spcPts val="0"/>
              </a:spcAft>
              <a:defRPr/>
            </a:pPr>
            <a:endParaRPr lang="en-US" sz="1600" dirty="0">
              <a:latin typeface="+mn-lt"/>
              <a:cs typeface="+mn-cs"/>
            </a:endParaRPr>
          </a:p>
          <a:p>
            <a:pPr fontAlgn="auto">
              <a:spcBef>
                <a:spcPts val="0"/>
              </a:spcBef>
              <a:spcAft>
                <a:spcPts val="0"/>
              </a:spcAft>
              <a:defRPr/>
            </a:pPr>
            <a:r>
              <a:rPr lang="en-US" sz="1600" dirty="0">
                <a:latin typeface="+mn-lt"/>
                <a:cs typeface="+mn-cs"/>
              </a:rPr>
              <a:t>7) Street ROW (50’)</a:t>
            </a:r>
          </a:p>
          <a:p>
            <a:pPr fontAlgn="auto">
              <a:spcBef>
                <a:spcPts val="0"/>
              </a:spcBef>
              <a:spcAft>
                <a:spcPts val="0"/>
              </a:spcAft>
              <a:defRPr/>
            </a:pPr>
            <a:endParaRPr lang="en-US" sz="1600" dirty="0">
              <a:latin typeface="+mn-lt"/>
              <a:cs typeface="+mn-cs"/>
            </a:endParaRPr>
          </a:p>
          <a:p>
            <a:pPr fontAlgn="auto">
              <a:spcBef>
                <a:spcPts val="0"/>
              </a:spcBef>
              <a:spcAft>
                <a:spcPts val="0"/>
              </a:spcAft>
              <a:defRPr/>
            </a:pPr>
            <a:r>
              <a:rPr lang="en-US" sz="1600" dirty="0">
                <a:latin typeface="+mn-lt"/>
                <a:cs typeface="+mn-cs"/>
              </a:rPr>
              <a:t>8</a:t>
            </a:r>
            <a:r>
              <a:rPr lang="en-US" sz="1600" dirty="0">
                <a:latin typeface="+mn-lt"/>
                <a:cs typeface="+mn-cs"/>
              </a:rPr>
              <a:t>) </a:t>
            </a:r>
            <a:r>
              <a:rPr lang="en-US" sz="1600" dirty="0">
                <a:latin typeface="+mn-lt"/>
                <a:cs typeface="+mn-cs"/>
              </a:rPr>
              <a:t>Shoreland Zoning</a:t>
            </a:r>
          </a:p>
        </p:txBody>
      </p:sp>
      <p:sp>
        <p:nvSpPr>
          <p:cNvPr id="12" name="Right Arrow 11"/>
          <p:cNvSpPr/>
          <p:nvPr/>
        </p:nvSpPr>
        <p:spPr>
          <a:xfrm>
            <a:off x="4953000" y="1828800"/>
            <a:ext cx="1600200" cy="381000"/>
          </a:xfrm>
          <a:prstGeom prst="rightArrow">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Buildout_Results_2012_PM"/>
          <p:cNvPicPr>
            <a:picLocks noChangeAspect="1" noChangeArrowheads="1"/>
          </p:cNvPicPr>
          <p:nvPr/>
        </p:nvPicPr>
        <p:blipFill>
          <a:blip r:embed="rId3"/>
          <a:srcRect/>
          <a:stretch>
            <a:fillRect/>
          </a:stretch>
        </p:blipFill>
        <p:spPr bwMode="auto">
          <a:xfrm>
            <a:off x="1752600" y="0"/>
            <a:ext cx="5486400" cy="6904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Buildout_Results_31yrs_PM"/>
          <p:cNvPicPr>
            <a:picLocks noChangeAspect="1" noChangeArrowheads="1"/>
          </p:cNvPicPr>
          <p:nvPr/>
        </p:nvPicPr>
        <p:blipFill>
          <a:blip r:embed="rId3"/>
          <a:srcRect t="2516"/>
          <a:stretch>
            <a:fillRect/>
          </a:stretch>
        </p:blipFill>
        <p:spPr bwMode="auto">
          <a:xfrm>
            <a:off x="1752600" y="0"/>
            <a:ext cx="5514975"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a:xfrm>
            <a:off x="457200" y="304800"/>
            <a:ext cx="8229600" cy="792163"/>
          </a:xfrm>
        </p:spPr>
        <p:txBody>
          <a:bodyPr>
            <a:normAutofit fontScale="90000"/>
          </a:bodyPr>
          <a:lstStyle/>
          <a:p>
            <a:pPr fontAlgn="auto">
              <a:spcAft>
                <a:spcPts val="0"/>
              </a:spcAft>
              <a:defRPr/>
            </a:pPr>
            <a:r>
              <a:rPr lang="en-US" b="1" smtClean="0">
                <a:solidFill>
                  <a:schemeClr val="accent3">
                    <a:shade val="75000"/>
                  </a:schemeClr>
                </a:solidFill>
              </a:rPr>
              <a:t>Buildout Results</a:t>
            </a:r>
            <a:br>
              <a:rPr lang="en-US" b="1" smtClean="0">
                <a:solidFill>
                  <a:schemeClr val="accent3">
                    <a:shade val="75000"/>
                  </a:schemeClr>
                </a:solidFill>
              </a:rPr>
            </a:br>
            <a:r>
              <a:rPr lang="en-US" sz="2400" b="1" i="1" smtClean="0">
                <a:solidFill>
                  <a:schemeClr val="accent3">
                    <a:shade val="75000"/>
                  </a:schemeClr>
                </a:solidFill>
              </a:rPr>
              <a:t>Additional Phosphorus Loading</a:t>
            </a:r>
          </a:p>
        </p:txBody>
      </p:sp>
      <p:pic>
        <p:nvPicPr>
          <p:cNvPr id="58370" name="Picture 2"/>
          <p:cNvPicPr>
            <a:picLocks noChangeAspect="1" noChangeArrowheads="1"/>
          </p:cNvPicPr>
          <p:nvPr/>
        </p:nvPicPr>
        <p:blipFill>
          <a:blip r:embed="rId3"/>
          <a:srcRect/>
          <a:stretch>
            <a:fillRect/>
          </a:stretch>
        </p:blipFill>
        <p:spPr bwMode="auto">
          <a:xfrm>
            <a:off x="1295400" y="1676400"/>
            <a:ext cx="6461125" cy="1471613"/>
          </a:xfrm>
          <a:prstGeom prst="rect">
            <a:avLst/>
          </a:prstGeom>
          <a:noFill/>
          <a:ln w="9525">
            <a:noFill/>
            <a:miter lim="800000"/>
            <a:headEnd/>
            <a:tailEnd/>
          </a:ln>
        </p:spPr>
      </p:pic>
      <p:pic>
        <p:nvPicPr>
          <p:cNvPr id="58371" name="Picture 3"/>
          <p:cNvPicPr>
            <a:picLocks noChangeAspect="1" noChangeArrowheads="1"/>
          </p:cNvPicPr>
          <p:nvPr/>
        </p:nvPicPr>
        <p:blipFill>
          <a:blip r:embed="rId4"/>
          <a:srcRect/>
          <a:stretch>
            <a:fillRect/>
          </a:stretch>
        </p:blipFill>
        <p:spPr bwMode="auto">
          <a:xfrm>
            <a:off x="1219200" y="3200400"/>
            <a:ext cx="6548438" cy="2903538"/>
          </a:xfrm>
          <a:prstGeom prst="rect">
            <a:avLst/>
          </a:prstGeom>
          <a:noFill/>
          <a:ln w="9525">
            <a:noFill/>
            <a:miter lim="800000"/>
            <a:headEnd/>
            <a:tailEnd/>
          </a:ln>
        </p:spPr>
      </p:pic>
      <p:pic>
        <p:nvPicPr>
          <p:cNvPr id="107524" name="Picture 4"/>
          <p:cNvPicPr>
            <a:picLocks noChangeAspect="1" noChangeArrowheads="1"/>
          </p:cNvPicPr>
          <p:nvPr/>
        </p:nvPicPr>
        <p:blipFill>
          <a:blip r:embed="rId5"/>
          <a:srcRect l="6081" t="2238" r="2560" b="12755"/>
          <a:stretch>
            <a:fillRect/>
          </a:stretch>
        </p:blipFill>
        <p:spPr bwMode="auto">
          <a:xfrm>
            <a:off x="1087438" y="1676400"/>
            <a:ext cx="6759575" cy="4495800"/>
          </a:xfrm>
          <a:prstGeom prst="rect">
            <a:avLst/>
          </a:prstGeom>
          <a:noFill/>
          <a:ln w="15875">
            <a:solidFill>
              <a:srgbClr val="BFBFBF"/>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152400" y="304800"/>
            <a:ext cx="8991600" cy="762000"/>
          </a:xfrm>
        </p:spPr>
        <p:txBody>
          <a:bodyPr>
            <a:normAutofit/>
          </a:bodyPr>
          <a:lstStyle/>
          <a:p>
            <a:pPr fontAlgn="auto">
              <a:spcAft>
                <a:spcPts val="0"/>
              </a:spcAft>
              <a:defRPr/>
            </a:pPr>
            <a:r>
              <a:rPr lang="en-US" sz="4000" b="1" cap="small" dirty="0" smtClean="0">
                <a:solidFill>
                  <a:schemeClr val="accent3">
                    <a:lumMod val="75000"/>
                  </a:schemeClr>
                </a:solidFill>
              </a:rPr>
              <a:t>Determine Reductions Needed</a:t>
            </a:r>
          </a:p>
        </p:txBody>
      </p:sp>
      <p:pic>
        <p:nvPicPr>
          <p:cNvPr id="60418" name="Picture 2" descr="L:\655 - FB Environmental\655-2 Wolfeboro- Lake Wentworth Watershed Plan\C - Project Management Notebook\b - Work Plan\Presentations\Rain Gardens.tif"/>
          <p:cNvPicPr>
            <a:picLocks noChangeAspect="1" noChangeArrowheads="1"/>
          </p:cNvPicPr>
          <p:nvPr/>
        </p:nvPicPr>
        <p:blipFill>
          <a:blip r:embed="rId3"/>
          <a:srcRect/>
          <a:stretch>
            <a:fillRect/>
          </a:stretch>
        </p:blipFill>
        <p:spPr bwMode="auto">
          <a:xfrm>
            <a:off x="4270375" y="3886200"/>
            <a:ext cx="4648200" cy="2362200"/>
          </a:xfrm>
          <a:prstGeom prst="rect">
            <a:avLst/>
          </a:prstGeom>
          <a:noFill/>
          <a:ln w="9525">
            <a:noFill/>
            <a:miter lim="800000"/>
            <a:headEnd/>
            <a:tailEnd/>
          </a:ln>
        </p:spPr>
      </p:pic>
      <p:sp>
        <p:nvSpPr>
          <p:cNvPr id="5" name="Rectangle 3"/>
          <p:cNvSpPr txBox="1">
            <a:spLocks/>
          </p:cNvSpPr>
          <p:nvPr/>
        </p:nvSpPr>
        <p:spPr bwMode="auto">
          <a:xfrm>
            <a:off x="4270375" y="1600200"/>
            <a:ext cx="5029200" cy="1306513"/>
          </a:xfrm>
          <a:prstGeom prst="rect">
            <a:avLst/>
          </a:prstGeom>
          <a:noFill/>
          <a:ln w="9525">
            <a:noFill/>
            <a:miter lim="800000"/>
            <a:headEnd/>
            <a:tailEnd/>
          </a:ln>
        </p:spPr>
        <p:txBody>
          <a:bodyPr/>
          <a:lstStyle/>
          <a:p>
            <a:pPr marL="514350" indent="-514350">
              <a:spcBef>
                <a:spcPct val="20000"/>
              </a:spcBef>
              <a:buClr>
                <a:schemeClr val="accent1"/>
              </a:buClr>
              <a:buSzPct val="81000"/>
              <a:buFont typeface="Wingdings" pitchFamily="2" charset="2"/>
              <a:buChar char="ü"/>
            </a:pPr>
            <a:r>
              <a:rPr lang="en-US" sz="3600">
                <a:latin typeface="Georgia" pitchFamily="18" charset="0"/>
              </a:rPr>
              <a:t># </a:t>
            </a:r>
            <a:r>
              <a:rPr lang="en-US" sz="2800">
                <a:latin typeface="Georgia" pitchFamily="18" charset="0"/>
              </a:rPr>
              <a:t>and Types of BMPs needed</a:t>
            </a:r>
          </a:p>
          <a:p>
            <a:pPr marL="514350" indent="-514350">
              <a:spcBef>
                <a:spcPct val="20000"/>
              </a:spcBef>
              <a:buClr>
                <a:schemeClr val="accent1"/>
              </a:buClr>
              <a:buSzPct val="81000"/>
              <a:buFont typeface="Wingdings" pitchFamily="2" charset="2"/>
              <a:buChar char="ü"/>
            </a:pPr>
            <a:r>
              <a:rPr lang="en-US" sz="2800">
                <a:latin typeface="Georgia" pitchFamily="18" charset="0"/>
              </a:rPr>
              <a:t>Consider Future Development</a:t>
            </a:r>
          </a:p>
          <a:p>
            <a:pPr marL="514350" indent="-514350">
              <a:spcBef>
                <a:spcPct val="20000"/>
              </a:spcBef>
              <a:buClr>
                <a:schemeClr val="accent1"/>
              </a:buClr>
              <a:buSzPct val="81000"/>
              <a:buFont typeface="Wingdings" pitchFamily="2" charset="2"/>
              <a:buChar char="ü"/>
            </a:pPr>
            <a:endParaRPr lang="en-US" sz="2800">
              <a:latin typeface="Georgia" pitchFamily="18" charset="0"/>
            </a:endParaRPr>
          </a:p>
          <a:p>
            <a:pPr marL="514350" indent="-514350">
              <a:spcBef>
                <a:spcPct val="20000"/>
              </a:spcBef>
              <a:buClr>
                <a:schemeClr val="accent1"/>
              </a:buClr>
              <a:buSzPct val="81000"/>
              <a:buFont typeface="Wingdings" pitchFamily="2" charset="2"/>
              <a:buChar char="ü"/>
            </a:pPr>
            <a:endParaRPr lang="en-US" sz="2800">
              <a:latin typeface="Georgia" pitchFamily="18" charset="0"/>
            </a:endParaRPr>
          </a:p>
          <a:p>
            <a:pPr marL="514350" indent="-514350">
              <a:spcBef>
                <a:spcPct val="20000"/>
              </a:spcBef>
              <a:buClr>
                <a:schemeClr val="accent1"/>
              </a:buClr>
              <a:buSzPct val="81000"/>
              <a:buFont typeface="Wingdings" pitchFamily="2" charset="2"/>
              <a:buChar char="ü"/>
            </a:pPr>
            <a:endParaRPr lang="en-US" sz="2800">
              <a:latin typeface="Georgia" pitchFamily="18" charset="0"/>
            </a:endParaRPr>
          </a:p>
          <a:p>
            <a:pPr marL="514350" indent="-514350">
              <a:spcBef>
                <a:spcPct val="20000"/>
              </a:spcBef>
              <a:buClr>
                <a:schemeClr val="accent1"/>
              </a:buClr>
              <a:buSzPct val="81000"/>
              <a:buFont typeface="Wingdings" pitchFamily="2" charset="2"/>
              <a:buChar char="ü"/>
            </a:pPr>
            <a:endParaRPr lang="en-US" sz="2800">
              <a:latin typeface="Georgia" pitchFamily="18" charset="0"/>
            </a:endParaRPr>
          </a:p>
        </p:txBody>
      </p:sp>
      <p:pic>
        <p:nvPicPr>
          <p:cNvPr id="7" name="Picture 2" descr="Buildout_Results_31yrs_PM"/>
          <p:cNvPicPr>
            <a:picLocks noChangeAspect="1" noChangeArrowheads="1"/>
          </p:cNvPicPr>
          <p:nvPr/>
        </p:nvPicPr>
        <p:blipFill>
          <a:blip r:embed="rId4"/>
          <a:srcRect t="2516"/>
          <a:stretch>
            <a:fillRect/>
          </a:stretch>
        </p:blipFill>
        <p:spPr bwMode="auto">
          <a:xfrm>
            <a:off x="0" y="1066800"/>
            <a:ext cx="4183063" cy="52006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out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p:cNvSpPr>
          <p:nvPr/>
        </p:nvSpPr>
        <p:spPr bwMode="auto">
          <a:xfrm>
            <a:off x="152400" y="1600200"/>
            <a:ext cx="8610600" cy="3352800"/>
          </a:xfrm>
          <a:prstGeom prst="rect">
            <a:avLst/>
          </a:prstGeom>
          <a:noFill/>
          <a:ln w="9525">
            <a:noFill/>
            <a:miter lim="800000"/>
            <a:headEnd/>
            <a:tailEnd/>
          </a:ln>
        </p:spPr>
        <p:txBody>
          <a:bodyPr/>
          <a:lstStyle/>
          <a:p>
            <a:pPr marL="514350" indent="-514350">
              <a:spcBef>
                <a:spcPct val="20000"/>
              </a:spcBef>
              <a:buClr>
                <a:schemeClr val="accent1"/>
              </a:buClr>
              <a:buSzPct val="81000"/>
              <a:buFont typeface="Wingdings" pitchFamily="2" charset="2"/>
              <a:buChar char="ü"/>
            </a:pPr>
            <a:r>
              <a:rPr lang="en-US" sz="3200">
                <a:latin typeface="Georgia" pitchFamily="18" charset="0"/>
              </a:rPr>
              <a:t>What are the priorities?</a:t>
            </a:r>
          </a:p>
          <a:p>
            <a:pPr marL="514350" indent="-514350">
              <a:spcBef>
                <a:spcPct val="20000"/>
              </a:spcBef>
              <a:buClr>
                <a:schemeClr val="accent1"/>
              </a:buClr>
              <a:buSzPct val="81000"/>
              <a:buFont typeface="Wingdings" pitchFamily="2" charset="2"/>
              <a:buChar char="ü"/>
            </a:pPr>
            <a:r>
              <a:rPr lang="en-US" sz="3200">
                <a:latin typeface="Georgia" pitchFamily="18" charset="0"/>
              </a:rPr>
              <a:t>How much will it cost?</a:t>
            </a:r>
          </a:p>
          <a:p>
            <a:pPr marL="514350" indent="-514350">
              <a:spcBef>
                <a:spcPct val="20000"/>
              </a:spcBef>
              <a:buClr>
                <a:schemeClr val="accent1"/>
              </a:buClr>
              <a:buSzPct val="81000"/>
              <a:buFont typeface="Wingdings" pitchFamily="2" charset="2"/>
              <a:buChar char="ü"/>
            </a:pPr>
            <a:r>
              <a:rPr lang="en-US" sz="3200">
                <a:latin typeface="Georgia" pitchFamily="18" charset="0"/>
              </a:rPr>
              <a:t>Who will pay for the costs?</a:t>
            </a:r>
          </a:p>
          <a:p>
            <a:pPr marL="514350" indent="-514350">
              <a:spcBef>
                <a:spcPct val="20000"/>
              </a:spcBef>
              <a:buClr>
                <a:schemeClr val="accent1"/>
              </a:buClr>
              <a:buSzPct val="81000"/>
              <a:buFont typeface="Wingdings" pitchFamily="2" charset="2"/>
              <a:buChar char="ü"/>
            </a:pPr>
            <a:r>
              <a:rPr lang="en-US" sz="3200">
                <a:latin typeface="Georgia" pitchFamily="18" charset="0"/>
              </a:rPr>
              <a:t>When will tasks be implemented?</a:t>
            </a:r>
          </a:p>
          <a:p>
            <a:pPr marL="514350" indent="-514350">
              <a:spcBef>
                <a:spcPct val="20000"/>
              </a:spcBef>
              <a:buClr>
                <a:schemeClr val="accent1"/>
              </a:buClr>
              <a:buSzPct val="81000"/>
              <a:buFont typeface="Wingdings" pitchFamily="2" charset="2"/>
              <a:buChar char="ü"/>
            </a:pPr>
            <a:r>
              <a:rPr lang="en-US" sz="3200">
                <a:latin typeface="Georgia" pitchFamily="18" charset="0"/>
              </a:rPr>
              <a:t>Who will do the work?</a:t>
            </a:r>
          </a:p>
          <a:p>
            <a:pPr marL="514350" indent="-514350">
              <a:spcBef>
                <a:spcPct val="20000"/>
              </a:spcBef>
              <a:buClr>
                <a:schemeClr val="accent1"/>
              </a:buClr>
              <a:buSzPct val="81000"/>
              <a:buFont typeface="Wingdings" pitchFamily="2" charset="2"/>
              <a:buChar char="ü"/>
            </a:pPr>
            <a:r>
              <a:rPr lang="en-US" sz="3200">
                <a:latin typeface="Georgia" pitchFamily="18" charset="0"/>
              </a:rPr>
              <a:t>How will it be tracked/monitored?</a:t>
            </a:r>
          </a:p>
          <a:p>
            <a:pPr marL="514350" indent="-514350">
              <a:spcBef>
                <a:spcPct val="20000"/>
              </a:spcBef>
              <a:buClr>
                <a:schemeClr val="accent1"/>
              </a:buClr>
              <a:buSzPct val="81000"/>
              <a:buFont typeface="Wingdings" pitchFamily="2" charset="2"/>
              <a:buChar char="ü"/>
            </a:pPr>
            <a:endParaRPr lang="en-US" sz="2800">
              <a:latin typeface="Georgia" pitchFamily="18" charset="0"/>
            </a:endParaRPr>
          </a:p>
          <a:p>
            <a:pPr marL="514350" indent="-514350">
              <a:spcBef>
                <a:spcPct val="20000"/>
              </a:spcBef>
              <a:buClr>
                <a:schemeClr val="accent1"/>
              </a:buClr>
              <a:buSzPct val="81000"/>
              <a:buFont typeface="Wingdings" pitchFamily="2" charset="2"/>
              <a:buChar char="ü"/>
            </a:pPr>
            <a:endParaRPr lang="en-US" sz="2800">
              <a:latin typeface="Georgia" pitchFamily="18" charset="0"/>
            </a:endParaRPr>
          </a:p>
          <a:p>
            <a:pPr marL="514350" indent="-514350">
              <a:spcBef>
                <a:spcPct val="20000"/>
              </a:spcBef>
              <a:buClr>
                <a:schemeClr val="accent1"/>
              </a:buClr>
              <a:buSzPct val="81000"/>
              <a:buFont typeface="Wingdings" pitchFamily="2" charset="2"/>
              <a:buChar char="ü"/>
            </a:pPr>
            <a:endParaRPr lang="en-US" sz="2800">
              <a:latin typeface="Georgia" pitchFamily="18" charset="0"/>
            </a:endParaRPr>
          </a:p>
          <a:p>
            <a:pPr marL="514350" indent="-514350">
              <a:spcBef>
                <a:spcPct val="20000"/>
              </a:spcBef>
              <a:buClr>
                <a:schemeClr val="accent1"/>
              </a:buClr>
              <a:buSzPct val="81000"/>
              <a:buFont typeface="Wingdings" pitchFamily="2" charset="2"/>
              <a:buChar char="ü"/>
            </a:pPr>
            <a:endParaRPr lang="en-US" sz="2800">
              <a:latin typeface="Georgia" pitchFamily="18" charset="0"/>
            </a:endParaRPr>
          </a:p>
        </p:txBody>
      </p:sp>
      <p:pic>
        <p:nvPicPr>
          <p:cNvPr id="62466" name="Picture 4"/>
          <p:cNvPicPr>
            <a:picLocks noChangeAspect="1" noChangeArrowheads="1"/>
          </p:cNvPicPr>
          <p:nvPr/>
        </p:nvPicPr>
        <p:blipFill>
          <a:blip r:embed="rId3"/>
          <a:srcRect/>
          <a:stretch>
            <a:fillRect/>
          </a:stretch>
        </p:blipFill>
        <p:spPr bwMode="auto">
          <a:xfrm>
            <a:off x="5843588" y="1295400"/>
            <a:ext cx="3014662" cy="2209800"/>
          </a:xfrm>
          <a:prstGeom prst="rect">
            <a:avLst/>
          </a:prstGeom>
          <a:noFill/>
          <a:ln w="9525">
            <a:noFill/>
            <a:miter lim="800000"/>
            <a:headEnd/>
            <a:tailEnd/>
          </a:ln>
        </p:spPr>
      </p:pic>
      <p:sp>
        <p:nvSpPr>
          <p:cNvPr id="37890" name="Rectangle 2"/>
          <p:cNvSpPr>
            <a:spLocks noGrp="1"/>
          </p:cNvSpPr>
          <p:nvPr>
            <p:ph type="title"/>
          </p:nvPr>
        </p:nvSpPr>
        <p:spPr>
          <a:xfrm>
            <a:off x="152400" y="304800"/>
            <a:ext cx="8991600" cy="762000"/>
          </a:xfrm>
        </p:spPr>
        <p:txBody>
          <a:bodyPr>
            <a:normAutofit/>
          </a:bodyPr>
          <a:lstStyle/>
          <a:p>
            <a:pPr fontAlgn="auto">
              <a:spcAft>
                <a:spcPts val="0"/>
              </a:spcAft>
              <a:defRPr/>
            </a:pPr>
            <a:r>
              <a:rPr lang="en-US" sz="4000" b="1" cap="small" dirty="0" smtClean="0">
                <a:solidFill>
                  <a:schemeClr val="accent3">
                    <a:lumMod val="75000"/>
                  </a:schemeClr>
                </a:solidFill>
              </a:rPr>
              <a:t>Develop An Action Plan</a:t>
            </a:r>
          </a:p>
        </p:txBody>
      </p:sp>
      <p:sp>
        <p:nvSpPr>
          <p:cNvPr id="39" name="Down Arrow 4"/>
          <p:cNvSpPr/>
          <p:nvPr/>
        </p:nvSpPr>
        <p:spPr>
          <a:xfrm>
            <a:off x="381000" y="5334000"/>
            <a:ext cx="1981200" cy="914400"/>
          </a:xfrm>
          <a:prstGeom prst="rect">
            <a:avLst/>
          </a:prstGeom>
          <a:solidFill>
            <a:schemeClr val="accent2">
              <a:lumMod val="40000"/>
              <a:lumOff val="60000"/>
            </a:schemeClr>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13792" tIns="113792" rIns="113792" bIns="113792" spcCol="1270" anchor="ctr"/>
          <a:lstStyle/>
          <a:p>
            <a:pPr algn="ctr" defTabSz="711200" fontAlgn="auto">
              <a:lnSpc>
                <a:spcPct val="90000"/>
              </a:lnSpc>
              <a:spcAft>
                <a:spcPts val="0"/>
              </a:spcAft>
              <a:defRPr/>
            </a:pPr>
            <a:r>
              <a:rPr lang="en-US" sz="1600" b="1" dirty="0">
                <a:solidFill>
                  <a:schemeClr val="tx1"/>
                </a:solidFill>
              </a:rPr>
              <a:t>Education &amp; Outreach</a:t>
            </a:r>
            <a:endParaRPr lang="en-US" sz="1600" b="1" dirty="0">
              <a:solidFill>
                <a:schemeClr val="tx1"/>
              </a:solidFill>
            </a:endParaRPr>
          </a:p>
        </p:txBody>
      </p:sp>
      <p:sp>
        <p:nvSpPr>
          <p:cNvPr id="41" name="Down Arrow 4"/>
          <p:cNvSpPr/>
          <p:nvPr/>
        </p:nvSpPr>
        <p:spPr>
          <a:xfrm>
            <a:off x="2590800" y="5334000"/>
            <a:ext cx="1981200" cy="914400"/>
          </a:xfrm>
          <a:prstGeom prst="rect">
            <a:avLst/>
          </a:prstGeom>
          <a:solidFill>
            <a:schemeClr val="accent4"/>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13792" tIns="113792" rIns="113792" bIns="113792" spcCol="1270" anchor="ctr"/>
          <a:lstStyle/>
          <a:p>
            <a:pPr algn="ctr" defTabSz="711200" fontAlgn="auto">
              <a:lnSpc>
                <a:spcPct val="90000"/>
              </a:lnSpc>
              <a:spcAft>
                <a:spcPts val="0"/>
              </a:spcAft>
              <a:defRPr/>
            </a:pPr>
            <a:r>
              <a:rPr lang="en-US" sz="1600" b="1" dirty="0">
                <a:solidFill>
                  <a:schemeClr val="tx1"/>
                </a:solidFill>
              </a:rPr>
              <a:t>BMPs</a:t>
            </a:r>
            <a:endParaRPr lang="en-US" sz="1600" b="1" dirty="0">
              <a:solidFill>
                <a:schemeClr val="tx1"/>
              </a:solidFill>
            </a:endParaRPr>
          </a:p>
        </p:txBody>
      </p:sp>
      <p:sp>
        <p:nvSpPr>
          <p:cNvPr id="43" name="Down Arrow 4"/>
          <p:cNvSpPr/>
          <p:nvPr/>
        </p:nvSpPr>
        <p:spPr>
          <a:xfrm>
            <a:off x="6934200" y="5334000"/>
            <a:ext cx="1981200" cy="914400"/>
          </a:xfrm>
          <a:prstGeom prst="rect">
            <a:avLst/>
          </a:prstGeom>
          <a:solidFill>
            <a:srgbClr val="99CCFF"/>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13792" tIns="113792" rIns="113792" bIns="113792" spcCol="1270" anchor="ctr"/>
          <a:lstStyle/>
          <a:p>
            <a:pPr algn="ctr" defTabSz="711200" fontAlgn="auto">
              <a:lnSpc>
                <a:spcPct val="90000"/>
              </a:lnSpc>
              <a:spcAft>
                <a:spcPts val="0"/>
              </a:spcAft>
              <a:defRPr/>
            </a:pPr>
            <a:r>
              <a:rPr lang="en-US" sz="1600" b="1" dirty="0">
                <a:solidFill>
                  <a:schemeClr val="tx1"/>
                </a:solidFill>
              </a:rPr>
              <a:t>Monitoring &amp; Assessment</a:t>
            </a:r>
            <a:endParaRPr lang="en-US" sz="1600" b="1" dirty="0">
              <a:solidFill>
                <a:schemeClr val="tx1"/>
              </a:solidFill>
            </a:endParaRPr>
          </a:p>
        </p:txBody>
      </p:sp>
      <p:sp>
        <p:nvSpPr>
          <p:cNvPr id="45" name="Down Arrow 4"/>
          <p:cNvSpPr/>
          <p:nvPr/>
        </p:nvSpPr>
        <p:spPr>
          <a:xfrm>
            <a:off x="4800600" y="5334000"/>
            <a:ext cx="1981200" cy="914400"/>
          </a:xfrm>
          <a:prstGeom prst="rect">
            <a:avLst/>
          </a:prstGeom>
          <a:solidFill>
            <a:schemeClr val="accent3"/>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13792" tIns="113792" rIns="113792" bIns="113792" spcCol="1270" anchor="ctr"/>
          <a:lstStyle/>
          <a:p>
            <a:pPr algn="ctr" defTabSz="711200" fontAlgn="auto">
              <a:lnSpc>
                <a:spcPct val="90000"/>
              </a:lnSpc>
              <a:spcAft>
                <a:spcPts val="0"/>
              </a:spcAft>
              <a:defRPr/>
            </a:pPr>
            <a:r>
              <a:rPr lang="en-US" sz="1600" b="1" dirty="0">
                <a:solidFill>
                  <a:schemeClr val="tx1"/>
                </a:solidFill>
              </a:rPr>
              <a:t>Municipal Ordinances</a:t>
            </a:r>
            <a:endParaRPr lang="en-US" sz="1600" b="1"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152400" y="304800"/>
            <a:ext cx="8991600" cy="762000"/>
          </a:xfrm>
        </p:spPr>
        <p:txBody>
          <a:bodyPr>
            <a:normAutofit/>
          </a:bodyPr>
          <a:lstStyle/>
          <a:p>
            <a:pPr fontAlgn="auto">
              <a:spcAft>
                <a:spcPts val="0"/>
              </a:spcAft>
              <a:defRPr/>
            </a:pPr>
            <a:r>
              <a:rPr lang="en-US" sz="4000" b="1" cap="small" dirty="0" smtClean="0">
                <a:solidFill>
                  <a:schemeClr val="accent3">
                    <a:lumMod val="75000"/>
                  </a:schemeClr>
                </a:solidFill>
              </a:rPr>
              <a:t>Develop An Action Plan</a:t>
            </a:r>
          </a:p>
        </p:txBody>
      </p:sp>
      <p:sp>
        <p:nvSpPr>
          <p:cNvPr id="39" name="Down Arrow 4"/>
          <p:cNvSpPr/>
          <p:nvPr/>
        </p:nvSpPr>
        <p:spPr>
          <a:xfrm>
            <a:off x="381000" y="5334000"/>
            <a:ext cx="1981200" cy="914400"/>
          </a:xfrm>
          <a:prstGeom prst="rect">
            <a:avLst/>
          </a:prstGeom>
          <a:solidFill>
            <a:schemeClr val="accent2">
              <a:lumMod val="40000"/>
              <a:lumOff val="60000"/>
            </a:schemeClr>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13792" tIns="113792" rIns="113792" bIns="113792" spcCol="1270" anchor="ctr"/>
          <a:lstStyle/>
          <a:p>
            <a:pPr algn="ctr" defTabSz="711200" fontAlgn="auto">
              <a:lnSpc>
                <a:spcPct val="90000"/>
              </a:lnSpc>
              <a:spcAft>
                <a:spcPts val="0"/>
              </a:spcAft>
              <a:defRPr/>
            </a:pPr>
            <a:r>
              <a:rPr lang="en-US" sz="1600" b="1" dirty="0">
                <a:solidFill>
                  <a:schemeClr val="tx1"/>
                </a:solidFill>
              </a:rPr>
              <a:t>Education &amp; Outreach</a:t>
            </a:r>
            <a:endParaRPr lang="en-US" sz="1600" b="1" dirty="0">
              <a:solidFill>
                <a:schemeClr val="tx1"/>
              </a:solidFill>
            </a:endParaRPr>
          </a:p>
        </p:txBody>
      </p:sp>
      <p:sp>
        <p:nvSpPr>
          <p:cNvPr id="41" name="Down Arrow 4"/>
          <p:cNvSpPr/>
          <p:nvPr/>
        </p:nvSpPr>
        <p:spPr>
          <a:xfrm>
            <a:off x="2590800" y="5334000"/>
            <a:ext cx="1981200" cy="914400"/>
          </a:xfrm>
          <a:prstGeom prst="rect">
            <a:avLst/>
          </a:prstGeom>
          <a:solidFill>
            <a:schemeClr val="accent4"/>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13792" tIns="113792" rIns="113792" bIns="113792" spcCol="1270" anchor="ctr"/>
          <a:lstStyle/>
          <a:p>
            <a:pPr algn="ctr" defTabSz="711200" fontAlgn="auto">
              <a:lnSpc>
                <a:spcPct val="90000"/>
              </a:lnSpc>
              <a:spcAft>
                <a:spcPts val="0"/>
              </a:spcAft>
              <a:defRPr/>
            </a:pPr>
            <a:r>
              <a:rPr lang="en-US" sz="1600" b="1" dirty="0">
                <a:solidFill>
                  <a:schemeClr val="tx1"/>
                </a:solidFill>
              </a:rPr>
              <a:t>BMPs</a:t>
            </a:r>
            <a:endParaRPr lang="en-US" sz="1600" b="1" dirty="0">
              <a:solidFill>
                <a:schemeClr val="tx1"/>
              </a:solidFill>
            </a:endParaRPr>
          </a:p>
        </p:txBody>
      </p:sp>
      <p:sp>
        <p:nvSpPr>
          <p:cNvPr id="43" name="Down Arrow 4"/>
          <p:cNvSpPr/>
          <p:nvPr/>
        </p:nvSpPr>
        <p:spPr>
          <a:xfrm>
            <a:off x="6934200" y="5334000"/>
            <a:ext cx="1981200" cy="914400"/>
          </a:xfrm>
          <a:prstGeom prst="rect">
            <a:avLst/>
          </a:prstGeom>
          <a:solidFill>
            <a:srgbClr val="99CCFF"/>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13792" tIns="113792" rIns="113792" bIns="113792" spcCol="1270" anchor="ctr"/>
          <a:lstStyle/>
          <a:p>
            <a:pPr algn="ctr" defTabSz="711200" fontAlgn="auto">
              <a:lnSpc>
                <a:spcPct val="90000"/>
              </a:lnSpc>
              <a:spcAft>
                <a:spcPts val="0"/>
              </a:spcAft>
              <a:defRPr/>
            </a:pPr>
            <a:r>
              <a:rPr lang="en-US" sz="1600" b="1" dirty="0">
                <a:solidFill>
                  <a:schemeClr val="tx1"/>
                </a:solidFill>
              </a:rPr>
              <a:t>Monitoring &amp; Assessment</a:t>
            </a:r>
            <a:endParaRPr lang="en-US" sz="1600" b="1" dirty="0">
              <a:solidFill>
                <a:schemeClr val="tx1"/>
              </a:solidFill>
            </a:endParaRPr>
          </a:p>
        </p:txBody>
      </p:sp>
      <p:sp>
        <p:nvSpPr>
          <p:cNvPr id="45" name="Down Arrow 4"/>
          <p:cNvSpPr/>
          <p:nvPr/>
        </p:nvSpPr>
        <p:spPr>
          <a:xfrm>
            <a:off x="4800600" y="5334000"/>
            <a:ext cx="1981200" cy="914400"/>
          </a:xfrm>
          <a:prstGeom prst="rect">
            <a:avLst/>
          </a:prstGeom>
          <a:solidFill>
            <a:schemeClr val="accent3"/>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13792" tIns="113792" rIns="113792" bIns="113792" spcCol="1270" anchor="ctr"/>
          <a:lstStyle/>
          <a:p>
            <a:pPr algn="ctr" defTabSz="711200" fontAlgn="auto">
              <a:lnSpc>
                <a:spcPct val="90000"/>
              </a:lnSpc>
              <a:spcAft>
                <a:spcPts val="0"/>
              </a:spcAft>
              <a:defRPr/>
            </a:pPr>
            <a:r>
              <a:rPr lang="en-US" sz="1600" b="1" dirty="0">
                <a:solidFill>
                  <a:schemeClr val="tx1"/>
                </a:solidFill>
              </a:rPr>
              <a:t>Municipal Ordinances</a:t>
            </a:r>
            <a:endParaRPr lang="en-US" sz="1600" b="1" dirty="0">
              <a:solidFill>
                <a:schemeClr val="tx1"/>
              </a:solidFill>
            </a:endParaRPr>
          </a:p>
        </p:txBody>
      </p:sp>
      <p:pic>
        <p:nvPicPr>
          <p:cNvPr id="64526" name="Picture 3"/>
          <p:cNvPicPr>
            <a:picLocks noChangeAspect="1" noChangeArrowheads="1"/>
          </p:cNvPicPr>
          <p:nvPr/>
        </p:nvPicPr>
        <p:blipFill>
          <a:blip r:embed="rId3"/>
          <a:srcRect/>
          <a:stretch>
            <a:fillRect/>
          </a:stretch>
        </p:blipFill>
        <p:spPr bwMode="auto">
          <a:xfrm>
            <a:off x="220663" y="1524000"/>
            <a:ext cx="8618537" cy="3505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solidFill>
                  <a:srgbClr val="7B9899"/>
                </a:solidFill>
              </a:rPr>
              <a:t>Methods to Address Predicted WQ Decline</a:t>
            </a:r>
          </a:p>
        </p:txBody>
      </p:sp>
      <p:sp>
        <p:nvSpPr>
          <p:cNvPr id="3" name="Content Placeholder 2"/>
          <p:cNvSpPr>
            <a:spLocks noGrp="1"/>
          </p:cNvSpPr>
          <p:nvPr>
            <p:ph sz="quarter" idx="1"/>
          </p:nvPr>
        </p:nvSpPr>
        <p:spPr>
          <a:xfrm>
            <a:off x="304800" y="1447800"/>
            <a:ext cx="8504238" cy="4797425"/>
          </a:xfrm>
        </p:spPr>
        <p:txBody>
          <a:bodyPr>
            <a:normAutofit lnSpcReduction="10000"/>
          </a:bodyPr>
          <a:lstStyle/>
          <a:p>
            <a:pPr marL="274320" indent="-274320" fontAlgn="auto">
              <a:lnSpc>
                <a:spcPct val="150000"/>
              </a:lnSpc>
              <a:spcAft>
                <a:spcPts val="0"/>
              </a:spcAft>
              <a:buFont typeface="Wingdings 2"/>
              <a:buChar char=""/>
              <a:defRPr/>
            </a:pPr>
            <a:r>
              <a:rPr lang="en-US" sz="2400" dirty="0" smtClean="0"/>
              <a:t>Improved Zoning</a:t>
            </a:r>
          </a:p>
          <a:p>
            <a:pPr marL="274320" indent="-274320" fontAlgn="auto">
              <a:lnSpc>
                <a:spcPct val="150000"/>
              </a:lnSpc>
              <a:spcAft>
                <a:spcPts val="0"/>
              </a:spcAft>
              <a:buFont typeface="Wingdings 2"/>
              <a:buChar char=""/>
              <a:defRPr/>
            </a:pPr>
            <a:r>
              <a:rPr lang="en-US" sz="2400" dirty="0" smtClean="0"/>
              <a:t>Stormwater Ordinances</a:t>
            </a:r>
          </a:p>
          <a:p>
            <a:pPr marL="274320" indent="-274320" fontAlgn="auto">
              <a:lnSpc>
                <a:spcPct val="150000"/>
              </a:lnSpc>
              <a:spcAft>
                <a:spcPts val="0"/>
              </a:spcAft>
              <a:buFont typeface="Wingdings 2"/>
              <a:buChar char=""/>
              <a:defRPr/>
            </a:pPr>
            <a:r>
              <a:rPr lang="en-US" sz="2400" dirty="0" smtClean="0"/>
              <a:t>Lake Protection Ordinances</a:t>
            </a:r>
          </a:p>
          <a:p>
            <a:pPr marL="274320" indent="-274320" fontAlgn="auto">
              <a:lnSpc>
                <a:spcPct val="150000"/>
              </a:lnSpc>
              <a:spcAft>
                <a:spcPts val="0"/>
              </a:spcAft>
              <a:buFont typeface="Wingdings 2"/>
              <a:buChar char=""/>
              <a:defRPr/>
            </a:pPr>
            <a:r>
              <a:rPr lang="en-US" sz="2400" dirty="0" smtClean="0"/>
              <a:t>Steep Slope Ordinances</a:t>
            </a:r>
          </a:p>
          <a:p>
            <a:pPr marL="274320" indent="-274320" fontAlgn="auto">
              <a:lnSpc>
                <a:spcPct val="150000"/>
              </a:lnSpc>
              <a:spcAft>
                <a:spcPts val="0"/>
              </a:spcAft>
              <a:buFont typeface="Wingdings 2"/>
              <a:buChar char=""/>
              <a:defRPr/>
            </a:pPr>
            <a:r>
              <a:rPr lang="en-US" sz="2400" dirty="0" smtClean="0"/>
              <a:t>Wetland and </a:t>
            </a:r>
            <a:r>
              <a:rPr lang="en-US" sz="2400" dirty="0" err="1" smtClean="0"/>
              <a:t>Shoreland</a:t>
            </a:r>
            <a:r>
              <a:rPr lang="en-US" sz="2400" dirty="0" smtClean="0"/>
              <a:t> Protection Ordinances</a:t>
            </a:r>
          </a:p>
          <a:p>
            <a:pPr marL="274320" indent="-274320" fontAlgn="auto">
              <a:lnSpc>
                <a:spcPct val="150000"/>
              </a:lnSpc>
              <a:spcAft>
                <a:spcPts val="0"/>
              </a:spcAft>
              <a:buFont typeface="Wingdings 2"/>
              <a:buChar char=""/>
              <a:defRPr/>
            </a:pPr>
            <a:r>
              <a:rPr lang="en-US" sz="2400" dirty="0" smtClean="0"/>
              <a:t>Improved Enforcement of Ordinances</a:t>
            </a:r>
          </a:p>
          <a:p>
            <a:pPr marL="274320" indent="-274320" fontAlgn="auto">
              <a:lnSpc>
                <a:spcPct val="150000"/>
              </a:lnSpc>
              <a:spcAft>
                <a:spcPts val="0"/>
              </a:spcAft>
              <a:buFont typeface="Wingdings 2"/>
              <a:buChar char=""/>
              <a:defRPr/>
            </a:pPr>
            <a:r>
              <a:rPr lang="en-US" sz="2400" dirty="0" smtClean="0"/>
              <a:t>Effective Pollutant Source Tracking and ID</a:t>
            </a:r>
          </a:p>
          <a:p>
            <a:pPr marL="274320" indent="-274320" fontAlgn="auto">
              <a:lnSpc>
                <a:spcPct val="150000"/>
              </a:lnSpc>
              <a:spcAft>
                <a:spcPts val="0"/>
              </a:spcAft>
              <a:buFont typeface="Wingdings 2"/>
              <a:buChar char=""/>
              <a:defRPr/>
            </a:pPr>
            <a:r>
              <a:rPr lang="en-US" sz="2400" dirty="0" smtClean="0"/>
              <a:t>Effective BMP Installation</a:t>
            </a:r>
          </a:p>
          <a:p>
            <a:pPr marL="274320" indent="-274320" fontAlgn="auto">
              <a:lnSpc>
                <a:spcPct val="150000"/>
              </a:lnSpc>
              <a:spcAft>
                <a:spcPts val="0"/>
              </a:spcAft>
              <a:buFont typeface="Wingdings 2"/>
              <a:buChar char=""/>
              <a:defRPr/>
            </a:pPr>
            <a:endParaRPr lang="en-US" sz="2400" dirty="0" smtClean="0"/>
          </a:p>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descr="8-12_5"/>
          <p:cNvPicPr>
            <a:picLocks noChangeAspect="1" noChangeArrowheads="1"/>
          </p:cNvPicPr>
          <p:nvPr/>
        </p:nvPicPr>
        <p:blipFill>
          <a:blip r:embed="rId3"/>
          <a:srcRect/>
          <a:stretch>
            <a:fillRect/>
          </a:stretch>
        </p:blipFill>
        <p:spPr bwMode="auto">
          <a:xfrm>
            <a:off x="-193675" y="0"/>
            <a:ext cx="9337675" cy="6988175"/>
          </a:xfrm>
          <a:prstGeom prst="rect">
            <a:avLst/>
          </a:prstGeom>
          <a:noFill/>
          <a:ln w="9525">
            <a:noFill/>
            <a:miter lim="800000"/>
            <a:headEnd/>
            <a:tailEnd/>
          </a:ln>
        </p:spPr>
      </p:pic>
      <p:pic>
        <p:nvPicPr>
          <p:cNvPr id="67586" name="Picture 2" descr="McMansion"/>
          <p:cNvPicPr>
            <a:picLocks noChangeAspect="1" noChangeArrowheads="1"/>
          </p:cNvPicPr>
          <p:nvPr/>
        </p:nvPicPr>
        <p:blipFill>
          <a:blip r:embed="rId4"/>
          <a:srcRect/>
          <a:stretch>
            <a:fillRect/>
          </a:stretch>
        </p:blipFill>
        <p:spPr bwMode="auto">
          <a:xfrm>
            <a:off x="9677400" y="3657600"/>
            <a:ext cx="3455988" cy="2593975"/>
          </a:xfrm>
          <a:prstGeom prst="rect">
            <a:avLst/>
          </a:prstGeom>
          <a:noFill/>
          <a:ln w="9525">
            <a:noFill/>
            <a:miter lim="800000"/>
            <a:headEnd/>
            <a:tailEnd/>
          </a:ln>
        </p:spPr>
      </p:pic>
      <p:sp>
        <p:nvSpPr>
          <p:cNvPr id="2053" name="Subtitle 2"/>
          <p:cNvSpPr>
            <a:spLocks noGrp="1"/>
          </p:cNvSpPr>
          <p:nvPr>
            <p:ph type="subTitle" idx="1"/>
          </p:nvPr>
        </p:nvSpPr>
        <p:spPr>
          <a:xfrm>
            <a:off x="990600" y="5105400"/>
            <a:ext cx="7315200" cy="1752600"/>
          </a:xfrm>
          <a:solidFill>
            <a:schemeClr val="accent5">
              <a:lumMod val="75000"/>
              <a:alpha val="30000"/>
            </a:schemeClr>
          </a:solidFill>
        </p:spPr>
        <p:txBody>
          <a:bodyPr>
            <a:noAutofit/>
          </a:bodyPr>
          <a:lstStyle/>
          <a:p>
            <a:pPr lvl="3" algn="l" fontAlgn="auto">
              <a:spcAft>
                <a:spcPts val="0"/>
              </a:spcAft>
              <a:buClr>
                <a:schemeClr val="accent4"/>
              </a:buClr>
              <a:buFont typeface="Wingdings 2"/>
              <a:buNone/>
              <a:defRPr/>
            </a:pPr>
            <a:r>
              <a:rPr lang="en-US" sz="2400" dirty="0" smtClean="0">
                <a:solidFill>
                  <a:schemeClr val="bg1"/>
                </a:solidFill>
                <a:latin typeface="+mj-lt"/>
              </a:rPr>
              <a:t>Forrest Bell</a:t>
            </a:r>
          </a:p>
          <a:p>
            <a:pPr lvl="3" algn="l" fontAlgn="auto">
              <a:spcAft>
                <a:spcPts val="0"/>
              </a:spcAft>
              <a:buClr>
                <a:schemeClr val="accent4"/>
              </a:buClr>
              <a:buFont typeface="Wingdings 2"/>
              <a:buNone/>
              <a:defRPr/>
            </a:pPr>
            <a:r>
              <a:rPr lang="en-US" sz="2400" dirty="0" smtClean="0">
                <a:solidFill>
                  <a:schemeClr val="bg1"/>
                </a:solidFill>
                <a:latin typeface="+mj-lt"/>
              </a:rPr>
              <a:t>FB Environmental Associates</a:t>
            </a:r>
          </a:p>
          <a:p>
            <a:pPr lvl="3" algn="l" fontAlgn="auto">
              <a:spcAft>
                <a:spcPts val="0"/>
              </a:spcAft>
              <a:buClr>
                <a:schemeClr val="accent4"/>
              </a:buClr>
              <a:buFont typeface="Wingdings"/>
              <a:buNone/>
              <a:defRPr/>
            </a:pPr>
            <a:r>
              <a:rPr lang="en-US" sz="2400" dirty="0" smtClean="0">
                <a:solidFill>
                  <a:schemeClr val="bg1"/>
                </a:solidFill>
                <a:latin typeface="+mj-lt"/>
              </a:rPr>
              <a:t>1950 Lafayette Rd. ~ Portsmouth, NH</a:t>
            </a:r>
          </a:p>
          <a:p>
            <a:pPr lvl="3" algn="l" fontAlgn="auto">
              <a:spcAft>
                <a:spcPts val="0"/>
              </a:spcAft>
              <a:buClr>
                <a:schemeClr val="accent4"/>
              </a:buClr>
              <a:buFont typeface="Wingdings 2"/>
              <a:buNone/>
              <a:defRPr/>
            </a:pPr>
            <a:r>
              <a:rPr lang="en-US" sz="2400" dirty="0" smtClean="0">
                <a:solidFill>
                  <a:schemeClr val="bg1"/>
                </a:solidFill>
                <a:latin typeface="+mj-lt"/>
              </a:rPr>
              <a:t>97A Exchange St. ~ Portland, ME</a:t>
            </a:r>
          </a:p>
        </p:txBody>
      </p:sp>
      <p:sp>
        <p:nvSpPr>
          <p:cNvPr id="67588" name="Title 1"/>
          <p:cNvSpPr>
            <a:spLocks noGrp="1"/>
          </p:cNvSpPr>
          <p:nvPr>
            <p:ph type="ctrTitle"/>
          </p:nvPr>
        </p:nvSpPr>
        <p:spPr>
          <a:xfrm>
            <a:off x="304800" y="152400"/>
            <a:ext cx="8839200" cy="1676400"/>
          </a:xfrm>
        </p:spPr>
        <p:txBody>
          <a:bodyPr/>
          <a:lstStyle/>
          <a:p>
            <a:r>
              <a:rPr lang="en-US" sz="4000" b="1" smtClean="0">
                <a:solidFill>
                  <a:schemeClr val="tx1"/>
                </a:solidFill>
              </a:rPr>
              <a:t>Questions?</a:t>
            </a:r>
            <a:r>
              <a:rPr lang="en-US" smtClean="0">
                <a:solidFill>
                  <a:schemeClr val="tx1"/>
                </a:solidFill>
              </a:rPr>
              <a:t/>
            </a:r>
            <a:br>
              <a:rPr lang="en-US" smtClean="0">
                <a:solidFill>
                  <a:schemeClr val="tx1"/>
                </a:solidFill>
              </a:rPr>
            </a:br>
            <a:endParaRPr lang="en-US" sz="3200" smtClean="0">
              <a:solidFill>
                <a:schemeClr val="tx1"/>
              </a:solidFill>
            </a:endParaRPr>
          </a:p>
        </p:txBody>
      </p:sp>
      <p:pic>
        <p:nvPicPr>
          <p:cNvPr id="67589" name="Picture 6"/>
          <p:cNvPicPr>
            <a:picLocks noChangeAspect="1" noChangeArrowheads="1"/>
          </p:cNvPicPr>
          <p:nvPr/>
        </p:nvPicPr>
        <p:blipFill>
          <a:blip r:embed="rId5"/>
          <a:srcRect/>
          <a:stretch>
            <a:fillRect/>
          </a:stretch>
        </p:blipFill>
        <p:spPr bwMode="auto">
          <a:xfrm>
            <a:off x="1219200" y="5184775"/>
            <a:ext cx="1146175" cy="1673225"/>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itle 1"/>
          <p:cNvSpPr>
            <a:spLocks noGrp="1"/>
          </p:cNvSpPr>
          <p:nvPr>
            <p:ph type="title"/>
          </p:nvPr>
        </p:nvSpPr>
        <p:spPr>
          <a:xfrm>
            <a:off x="304800" y="0"/>
            <a:ext cx="8534400" cy="758825"/>
          </a:xfrm>
        </p:spPr>
        <p:txBody>
          <a:bodyPr/>
          <a:lstStyle/>
          <a:p>
            <a:r>
              <a:rPr lang="en-US" smtClean="0">
                <a:solidFill>
                  <a:schemeClr val="tx1"/>
                </a:solidFill>
              </a:rPr>
              <a:t>Lake Winnipesaukee Watershed Projects</a:t>
            </a:r>
          </a:p>
        </p:txBody>
      </p:sp>
      <p:pic>
        <p:nvPicPr>
          <p:cNvPr id="18434" name="Picture 2" descr="C:\Users\owner\Documents\Presentations\elev_towns_counties_with_streams_nolabels_x2000.jpg"/>
          <p:cNvPicPr>
            <a:picLocks noChangeAspect="1" noChangeArrowheads="1"/>
          </p:cNvPicPr>
          <p:nvPr/>
        </p:nvPicPr>
        <p:blipFill>
          <a:blip r:embed="rId2"/>
          <a:srcRect/>
          <a:stretch>
            <a:fillRect/>
          </a:stretch>
        </p:blipFill>
        <p:spPr bwMode="auto">
          <a:xfrm>
            <a:off x="1600200" y="838200"/>
            <a:ext cx="6019800" cy="6019800"/>
          </a:xfrm>
          <a:prstGeom prst="rect">
            <a:avLst/>
          </a:prstGeom>
          <a:noFill/>
          <a:ln w="9525">
            <a:noFill/>
            <a:miter lim="800000"/>
            <a:headEnd/>
            <a:tailEnd/>
          </a:ln>
        </p:spPr>
      </p:pic>
      <p:sp>
        <p:nvSpPr>
          <p:cNvPr id="3" name="Oval 2"/>
          <p:cNvSpPr/>
          <p:nvPr/>
        </p:nvSpPr>
        <p:spPr>
          <a:xfrm>
            <a:off x="5715000" y="3200400"/>
            <a:ext cx="1371600" cy="1371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rot="1233405">
            <a:off x="2276475" y="2574925"/>
            <a:ext cx="1371600" cy="1066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9457" name="Picture 7" descr="minnehonk 2.jpg"/>
          <p:cNvPicPr>
            <a:picLocks noChangeAspect="1"/>
          </p:cNvPicPr>
          <p:nvPr/>
        </p:nvPicPr>
        <p:blipFill>
          <a:blip r:embed="rId3"/>
          <a:srcRect t="6689" b="11484"/>
          <a:stretch>
            <a:fillRect/>
          </a:stretch>
        </p:blipFill>
        <p:spPr bwMode="auto">
          <a:xfrm>
            <a:off x="2819400" y="2514600"/>
            <a:ext cx="6091238" cy="3733800"/>
          </a:xfrm>
          <a:prstGeom prst="rect">
            <a:avLst/>
          </a:prstGeom>
          <a:noFill/>
          <a:ln w="9525">
            <a:noFill/>
            <a:miter lim="800000"/>
            <a:headEnd/>
            <a:tailEnd/>
          </a:ln>
        </p:spPr>
      </p:pic>
      <p:sp>
        <p:nvSpPr>
          <p:cNvPr id="104450" name="Rectangle 2"/>
          <p:cNvSpPr>
            <a:spLocks noGrp="1" noChangeArrowheads="1"/>
          </p:cNvSpPr>
          <p:nvPr>
            <p:ph type="title"/>
          </p:nvPr>
        </p:nvSpPr>
        <p:spPr>
          <a:xfrm>
            <a:off x="685800" y="0"/>
            <a:ext cx="7772400" cy="1143000"/>
          </a:xfrm>
        </p:spPr>
        <p:txBody>
          <a:bodyPr>
            <a:normAutofit/>
          </a:bodyPr>
          <a:lstStyle/>
          <a:p>
            <a:pPr fontAlgn="auto">
              <a:spcAft>
                <a:spcPts val="0"/>
              </a:spcAft>
              <a:defRPr/>
            </a:pPr>
            <a:r>
              <a:rPr lang="en-US" sz="4400" b="1" cap="small" dirty="0" smtClean="0">
                <a:solidFill>
                  <a:schemeClr val="accent3">
                    <a:lumMod val="75000"/>
                  </a:schemeClr>
                </a:solidFill>
              </a:rPr>
              <a:t>Why Develop a Plan?</a:t>
            </a:r>
            <a:endParaRPr lang="en-US" sz="4700" b="1" cap="small" dirty="0">
              <a:solidFill>
                <a:schemeClr val="accent3">
                  <a:lumMod val="75000"/>
                </a:schemeClr>
              </a:solidFill>
            </a:endParaRPr>
          </a:p>
        </p:txBody>
      </p:sp>
      <p:sp>
        <p:nvSpPr>
          <p:cNvPr id="104451" name="Rectangle 3"/>
          <p:cNvSpPr>
            <a:spLocks noGrp="1" noChangeArrowheads="1"/>
          </p:cNvSpPr>
          <p:nvPr>
            <p:ph sz="quarter" idx="1"/>
          </p:nvPr>
        </p:nvSpPr>
        <p:spPr>
          <a:xfrm>
            <a:off x="304800" y="1524000"/>
            <a:ext cx="8610600" cy="1371600"/>
          </a:xfrm>
        </p:spPr>
        <p:txBody>
          <a:bodyPr>
            <a:normAutofit/>
          </a:bodyPr>
          <a:lstStyle/>
          <a:p>
            <a:pPr marL="274320" indent="-274320" fontAlgn="auto">
              <a:spcBef>
                <a:spcPts val="0"/>
              </a:spcBef>
              <a:spcAft>
                <a:spcPts val="1800"/>
              </a:spcAft>
              <a:buClr>
                <a:srgbClr val="0070C0"/>
              </a:buClr>
              <a:buSzPct val="100000"/>
              <a:buFont typeface="Wingdings 2"/>
              <a:buNone/>
              <a:defRPr/>
            </a:pPr>
            <a:r>
              <a:rPr lang="en-US" u="sng" dirty="0" smtClean="0"/>
              <a:t>Because we care about </a:t>
            </a:r>
            <a:r>
              <a:rPr lang="en-US" dirty="0" smtClean="0"/>
              <a:t>the health of our lakes and want to keep them clean for future generations to enjoy.</a:t>
            </a:r>
          </a:p>
          <a:p>
            <a:pPr marL="514350" indent="-514350" fontAlgn="auto">
              <a:spcAft>
                <a:spcPct val="40000"/>
              </a:spcAft>
              <a:buClr>
                <a:srgbClr val="0070C0"/>
              </a:buClr>
              <a:buSzPct val="100000"/>
              <a:buFont typeface="+mj-lt"/>
              <a:buAutoNum type="arabicPeriod"/>
              <a:defRPr/>
            </a:pPr>
            <a:endParaRPr lang="en-US" dirty="0" smtClean="0"/>
          </a:p>
        </p:txBody>
      </p:sp>
      <p:pic>
        <p:nvPicPr>
          <p:cNvPr id="19460" name="Picture 5"/>
          <p:cNvPicPr>
            <a:picLocks noChangeAspect="1" noChangeArrowheads="1"/>
          </p:cNvPicPr>
          <p:nvPr/>
        </p:nvPicPr>
        <p:blipFill>
          <a:blip r:embed="rId4"/>
          <a:srcRect/>
          <a:stretch>
            <a:fillRect/>
          </a:stretch>
        </p:blipFill>
        <p:spPr bwMode="auto">
          <a:xfrm>
            <a:off x="381000" y="3124200"/>
            <a:ext cx="2336800" cy="2541588"/>
          </a:xfrm>
          <a:prstGeom prst="rect">
            <a:avLst/>
          </a:prstGeom>
          <a:noFill/>
          <a:ln w="9525">
            <a:noFill/>
            <a:miter lim="800000"/>
            <a:headEnd/>
            <a:tailEnd/>
          </a:ln>
        </p:spPr>
      </p:pic>
      <p:sp>
        <p:nvSpPr>
          <p:cNvPr id="6" name="Rectangle 3"/>
          <p:cNvSpPr txBox="1">
            <a:spLocks noChangeArrowheads="1"/>
          </p:cNvSpPr>
          <p:nvPr/>
        </p:nvSpPr>
        <p:spPr>
          <a:xfrm>
            <a:off x="0" y="6248400"/>
            <a:ext cx="9144000" cy="1447800"/>
          </a:xfrm>
          <a:prstGeom prst="rect">
            <a:avLst/>
          </a:prstGeom>
        </p:spPr>
        <p:txBody>
          <a:bodyPr>
            <a:normAutofit/>
          </a:bodyPr>
          <a:lstStyle/>
          <a:p>
            <a:pPr marL="274320" indent="-274320" algn="ctr" fontAlgn="auto">
              <a:spcBef>
                <a:spcPts val="0"/>
              </a:spcBef>
              <a:spcAft>
                <a:spcPts val="1800"/>
              </a:spcAft>
              <a:buClr>
                <a:srgbClr val="0070C0"/>
              </a:buClr>
              <a:buSzPct val="100000"/>
              <a:buFont typeface="Wingdings 2"/>
              <a:buNone/>
              <a:defRPr/>
            </a:pPr>
            <a:r>
              <a:rPr lang="en-US" sz="2700" u="sng" dirty="0">
                <a:latin typeface="+mn-lt"/>
                <a:cs typeface="+mn-cs"/>
              </a:rPr>
              <a:t>If a lake doesn’t meet State standards it is required.</a:t>
            </a:r>
            <a:endParaRPr lang="en-US" sz="2700" dirty="0">
              <a:latin typeface="+mn-lt"/>
              <a:cs typeface="+mn-cs"/>
            </a:endParaRPr>
          </a:p>
          <a:p>
            <a:pPr marL="514350" indent="-514350" fontAlgn="auto">
              <a:spcBef>
                <a:spcPct val="20000"/>
              </a:spcBef>
              <a:spcAft>
                <a:spcPct val="40000"/>
              </a:spcAft>
              <a:buClr>
                <a:srgbClr val="0070C0"/>
              </a:buClr>
              <a:buSzPct val="100000"/>
              <a:buFont typeface="+mj-lt"/>
              <a:buAutoNum type="arabicPeriod"/>
              <a:defRPr/>
            </a:pPr>
            <a:endParaRPr lang="en-US" sz="2700" dirty="0">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3"/>
          <p:cNvSpPr txBox="1">
            <a:spLocks noChangeArrowheads="1"/>
          </p:cNvSpPr>
          <p:nvPr/>
        </p:nvSpPr>
        <p:spPr>
          <a:xfrm>
            <a:off x="0" y="1295400"/>
            <a:ext cx="4267200" cy="5105400"/>
          </a:xfrm>
          <a:prstGeom prst="rect">
            <a:avLst/>
          </a:prstGeom>
          <a:ln w="11429" cap="flat" cmpd="sng" algn="ctr">
            <a:noFill/>
            <a:prstDash val="sysDash"/>
          </a:ln>
        </p:spPr>
        <p:style>
          <a:lnRef idx="2">
            <a:schemeClr val="accent1"/>
          </a:lnRef>
          <a:fillRef idx="1">
            <a:schemeClr val="lt1"/>
          </a:fillRef>
          <a:effectRef idx="0">
            <a:schemeClr val="accent1"/>
          </a:effectRef>
          <a:fontRef idx="minor">
            <a:schemeClr val="dk1"/>
          </a:fontRef>
        </p:style>
        <p:txBody>
          <a:bodyPr>
            <a:normAutofit/>
          </a:bodyPr>
          <a:lstStyle/>
          <a:p>
            <a:pPr marL="274320" indent="-274320" fontAlgn="auto">
              <a:spcBef>
                <a:spcPct val="20000"/>
              </a:spcBef>
              <a:spcAft>
                <a:spcPts val="0"/>
              </a:spcAft>
              <a:buClr>
                <a:schemeClr val="accent1"/>
              </a:buClr>
              <a:buSzPct val="85000"/>
              <a:buFont typeface="Wingdings 2"/>
              <a:buChar char=""/>
              <a:defRPr/>
            </a:pPr>
            <a:endParaRPr lang="en-US" sz="2400" b="1" u="sng" dirty="0"/>
          </a:p>
        </p:txBody>
      </p:sp>
      <p:sp>
        <p:nvSpPr>
          <p:cNvPr id="21506" name="Rectangle 11"/>
          <p:cNvSpPr>
            <a:spLocks noGrp="1" noChangeArrowheads="1"/>
          </p:cNvSpPr>
          <p:nvPr>
            <p:ph type="title"/>
          </p:nvPr>
        </p:nvSpPr>
        <p:spPr>
          <a:xfrm>
            <a:off x="533400" y="0"/>
            <a:ext cx="8153400" cy="990600"/>
          </a:xfrm>
        </p:spPr>
        <p:txBody>
          <a:bodyPr/>
          <a:lstStyle/>
          <a:p>
            <a:r>
              <a:rPr lang="en-US" sz="4400" b="1" smtClean="0">
                <a:solidFill>
                  <a:srgbClr val="7B9899"/>
                </a:solidFill>
              </a:rPr>
              <a:t>Pollution Sources</a:t>
            </a:r>
          </a:p>
        </p:txBody>
      </p:sp>
      <p:sp>
        <p:nvSpPr>
          <p:cNvPr id="3080" name="Text Box 8"/>
          <p:cNvSpPr txBox="1">
            <a:spLocks noChangeArrowheads="1"/>
          </p:cNvSpPr>
          <p:nvPr/>
        </p:nvSpPr>
        <p:spPr bwMode="auto">
          <a:xfrm>
            <a:off x="165100" y="1676400"/>
            <a:ext cx="4343400" cy="1519238"/>
          </a:xfrm>
          <a:prstGeom prst="rect">
            <a:avLst/>
          </a:prstGeom>
          <a:noFill/>
          <a:ln w="9525">
            <a:noFill/>
            <a:miter lim="800000"/>
            <a:headEnd/>
            <a:tailEnd/>
          </a:ln>
          <a:effectLst/>
        </p:spPr>
        <p:txBody>
          <a:bodyPr>
            <a:spAutoFit/>
          </a:bodyPr>
          <a:lstStyle/>
          <a:p>
            <a:pPr fontAlgn="auto">
              <a:spcBef>
                <a:spcPct val="40000"/>
              </a:spcBef>
              <a:spcAft>
                <a:spcPts val="0"/>
              </a:spcAft>
              <a:defRPr/>
            </a:pPr>
            <a:r>
              <a:rPr lang="en-US" sz="3200" b="1" dirty="0">
                <a:solidFill>
                  <a:srgbClr val="0070C0"/>
                </a:solidFill>
                <a:effectLst>
                  <a:outerShdw blurRad="38100" dist="38100" dir="2700000" algn="tl">
                    <a:srgbClr val="000000"/>
                  </a:outerShdw>
                </a:effectLst>
                <a:latin typeface="+mn-lt"/>
                <a:cs typeface="+mn-cs"/>
              </a:rPr>
              <a:t>Past</a:t>
            </a:r>
          </a:p>
          <a:p>
            <a:pPr fontAlgn="auto">
              <a:spcBef>
                <a:spcPct val="20000"/>
              </a:spcBef>
              <a:spcAft>
                <a:spcPts val="0"/>
              </a:spcAft>
              <a:buClr>
                <a:srgbClr val="FFFF00"/>
              </a:buClr>
              <a:defRPr/>
            </a:pPr>
            <a:r>
              <a:rPr lang="en-US" sz="2800" i="1" dirty="0">
                <a:latin typeface="+mn-lt"/>
                <a:cs typeface="+mn-cs"/>
              </a:rPr>
              <a:t>Point source pollution</a:t>
            </a:r>
            <a:r>
              <a:rPr lang="en-US" sz="2800" dirty="0">
                <a:latin typeface="+mn-lt"/>
                <a:cs typeface="+mn-cs"/>
              </a:rPr>
              <a:t> discharged from pipe</a:t>
            </a:r>
          </a:p>
        </p:txBody>
      </p:sp>
      <p:pic>
        <p:nvPicPr>
          <p:cNvPr id="3075" name="Picture 3" descr="SDWarren1"/>
          <p:cNvPicPr>
            <a:picLocks noChangeAspect="1" noChangeArrowheads="1"/>
          </p:cNvPicPr>
          <p:nvPr/>
        </p:nvPicPr>
        <p:blipFill>
          <a:blip r:embed="rId3"/>
          <a:srcRect/>
          <a:stretch>
            <a:fillRect/>
          </a:stretch>
        </p:blipFill>
        <p:spPr bwMode="auto">
          <a:xfrm>
            <a:off x="4953000" y="2057400"/>
            <a:ext cx="3716338" cy="3657600"/>
          </a:xfrm>
          <a:prstGeom prst="rect">
            <a:avLst/>
          </a:prstGeom>
          <a:noFill/>
          <a:ln w="9525">
            <a:noFill/>
            <a:miter lim="800000"/>
            <a:headEnd/>
            <a:tailEnd/>
          </a:ln>
        </p:spPr>
      </p:pic>
      <p:pic>
        <p:nvPicPr>
          <p:cNvPr id="3074" name="Picture 2" descr="Hose!"/>
          <p:cNvPicPr>
            <a:picLocks noChangeAspect="1" noChangeArrowheads="1"/>
          </p:cNvPicPr>
          <p:nvPr/>
        </p:nvPicPr>
        <p:blipFill>
          <a:blip r:embed="rId4"/>
          <a:srcRect/>
          <a:stretch>
            <a:fillRect/>
          </a:stretch>
        </p:blipFill>
        <p:spPr bwMode="auto">
          <a:xfrm>
            <a:off x="5029200" y="2057400"/>
            <a:ext cx="3733800" cy="3721100"/>
          </a:xfrm>
          <a:prstGeom prst="rect">
            <a:avLst/>
          </a:prstGeom>
          <a:noFill/>
          <a:ln w="9525">
            <a:noFill/>
            <a:miter lim="800000"/>
            <a:headEnd/>
            <a:tailEnd/>
          </a:ln>
        </p:spPr>
      </p:pic>
      <p:sp>
        <p:nvSpPr>
          <p:cNvPr id="3081" name="Text Box 9"/>
          <p:cNvSpPr txBox="1">
            <a:spLocks noChangeArrowheads="1"/>
          </p:cNvSpPr>
          <p:nvPr/>
        </p:nvSpPr>
        <p:spPr bwMode="auto">
          <a:xfrm>
            <a:off x="76200" y="3352800"/>
            <a:ext cx="4343400" cy="2373313"/>
          </a:xfrm>
          <a:prstGeom prst="rect">
            <a:avLst/>
          </a:prstGeom>
          <a:noFill/>
          <a:ln w="9525">
            <a:noFill/>
            <a:miter lim="800000"/>
            <a:headEnd/>
            <a:tailEnd/>
          </a:ln>
          <a:effectLst/>
        </p:spPr>
        <p:txBody>
          <a:bodyPr>
            <a:spAutoFit/>
          </a:bodyPr>
          <a:lstStyle/>
          <a:p>
            <a:pPr fontAlgn="auto">
              <a:spcBef>
                <a:spcPct val="20000"/>
              </a:spcBef>
              <a:spcAft>
                <a:spcPts val="0"/>
              </a:spcAft>
              <a:defRPr/>
            </a:pPr>
            <a:r>
              <a:rPr lang="en-US" sz="3200" b="1" dirty="0">
                <a:solidFill>
                  <a:srgbClr val="0070C0"/>
                </a:solidFill>
                <a:effectLst>
                  <a:outerShdw blurRad="38100" dist="38100" dir="2700000" algn="tl">
                    <a:srgbClr val="000000"/>
                  </a:outerShdw>
                </a:effectLst>
                <a:latin typeface="+mn-lt"/>
                <a:cs typeface="+mn-cs"/>
              </a:rPr>
              <a:t>Present</a:t>
            </a:r>
          </a:p>
          <a:p>
            <a:pPr fontAlgn="auto">
              <a:spcBef>
                <a:spcPct val="20000"/>
              </a:spcBef>
              <a:spcAft>
                <a:spcPts val="0"/>
              </a:spcAft>
              <a:buClr>
                <a:srgbClr val="FFFF00"/>
              </a:buClr>
              <a:defRPr/>
            </a:pPr>
            <a:r>
              <a:rPr lang="en-US" sz="2800" dirty="0">
                <a:latin typeface="+mn-lt"/>
                <a:cs typeface="+mn-cs"/>
              </a:rPr>
              <a:t>Now polluted runoff or </a:t>
            </a:r>
            <a:r>
              <a:rPr lang="en-US" sz="2800" i="1" dirty="0">
                <a:latin typeface="+mn-lt"/>
                <a:cs typeface="+mn-cs"/>
              </a:rPr>
              <a:t>nonpoint source pollution</a:t>
            </a:r>
            <a:r>
              <a:rPr lang="en-US" sz="2800" dirty="0">
                <a:latin typeface="+mn-lt"/>
                <a:cs typeface="+mn-cs"/>
              </a:rPr>
              <a:t> (</a:t>
            </a:r>
            <a:r>
              <a:rPr lang="en-US" sz="2800" u="sng" dirty="0">
                <a:solidFill>
                  <a:srgbClr val="0070C0"/>
                </a:solidFill>
                <a:latin typeface="+mn-lt"/>
                <a:cs typeface="+mn-cs"/>
              </a:rPr>
              <a:t>NPS</a:t>
            </a:r>
            <a:r>
              <a:rPr lang="en-US" sz="2800" dirty="0">
                <a:latin typeface="+mn-lt"/>
                <a:cs typeface="+mn-cs"/>
              </a:rPr>
              <a:t>) from many smaller, diffuse sources</a:t>
            </a:r>
          </a:p>
        </p:txBody>
      </p:sp>
      <p:pic>
        <p:nvPicPr>
          <p:cNvPr id="3097" name="Picture 25" descr="CE High sediment laden runoff"/>
          <p:cNvPicPr>
            <a:picLocks noChangeAspect="1" noChangeArrowheads="1"/>
          </p:cNvPicPr>
          <p:nvPr/>
        </p:nvPicPr>
        <p:blipFill>
          <a:blip r:embed="rId5"/>
          <a:srcRect t="-293" r="742" b="11526"/>
          <a:stretch>
            <a:fillRect/>
          </a:stretch>
        </p:blipFill>
        <p:spPr bwMode="auto">
          <a:xfrm>
            <a:off x="5105400" y="1600200"/>
            <a:ext cx="3733800" cy="4486275"/>
          </a:xfrm>
          <a:prstGeom prst="rect">
            <a:avLst/>
          </a:prstGeom>
          <a:noFill/>
          <a:ln w="6350">
            <a:solidFill>
              <a:srgbClr val="000000"/>
            </a:solidFill>
            <a:miter lim="800000"/>
            <a:headEnd/>
            <a:tailEnd/>
          </a:ln>
        </p:spPr>
      </p:pic>
      <p:pic>
        <p:nvPicPr>
          <p:cNvPr id="3096" name="Picture 24" descr="parkingrunoff"/>
          <p:cNvPicPr>
            <a:picLocks noChangeAspect="1" noChangeArrowheads="1"/>
          </p:cNvPicPr>
          <p:nvPr/>
        </p:nvPicPr>
        <p:blipFill>
          <a:blip r:embed="rId6"/>
          <a:srcRect/>
          <a:stretch>
            <a:fillRect/>
          </a:stretch>
        </p:blipFill>
        <p:spPr bwMode="auto">
          <a:xfrm>
            <a:off x="4876800" y="2667000"/>
            <a:ext cx="4038600" cy="2473325"/>
          </a:xfrm>
          <a:prstGeom prst="rect">
            <a:avLst/>
          </a:prstGeom>
          <a:noFill/>
          <a:ln w="635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07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308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09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3097"/>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30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308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extBox 5"/>
          <p:cNvSpPr txBox="1">
            <a:spLocks noChangeArrowheads="1"/>
          </p:cNvSpPr>
          <p:nvPr/>
        </p:nvSpPr>
        <p:spPr bwMode="auto">
          <a:xfrm>
            <a:off x="0" y="188913"/>
            <a:ext cx="9144000" cy="708025"/>
          </a:xfrm>
          <a:prstGeom prst="rect">
            <a:avLst/>
          </a:prstGeom>
          <a:noFill/>
          <a:ln w="9525">
            <a:noFill/>
            <a:miter lim="800000"/>
            <a:headEnd/>
            <a:tailEnd/>
          </a:ln>
        </p:spPr>
        <p:txBody>
          <a:bodyPr>
            <a:spAutoFit/>
          </a:bodyPr>
          <a:lstStyle/>
          <a:p>
            <a:pPr algn="ctr"/>
            <a:r>
              <a:rPr lang="en-US" sz="4000" b="1">
                <a:solidFill>
                  <a:srgbClr val="3B5784"/>
                </a:solidFill>
                <a:latin typeface="Arial Narrow" pitchFamily="34" charset="0"/>
              </a:rPr>
              <a:t>The Problem with Imperviousness</a:t>
            </a:r>
          </a:p>
        </p:txBody>
      </p:sp>
      <p:pic>
        <p:nvPicPr>
          <p:cNvPr id="23554" name="Picture 2"/>
          <p:cNvPicPr>
            <a:picLocks noChangeAspect="1" noChangeArrowheads="1"/>
          </p:cNvPicPr>
          <p:nvPr/>
        </p:nvPicPr>
        <p:blipFill>
          <a:blip r:embed="rId3"/>
          <a:srcRect/>
          <a:stretch>
            <a:fillRect/>
          </a:stretch>
        </p:blipFill>
        <p:spPr bwMode="auto">
          <a:xfrm>
            <a:off x="152400" y="990600"/>
            <a:ext cx="8991600" cy="5553075"/>
          </a:xfrm>
          <a:prstGeom prst="rect">
            <a:avLst/>
          </a:prstGeom>
          <a:noFill/>
          <a:ln w="9525">
            <a:noFill/>
            <a:miter lim="800000"/>
            <a:headEnd/>
            <a:tailEnd/>
          </a:ln>
        </p:spPr>
      </p:pic>
      <p:sp>
        <p:nvSpPr>
          <p:cNvPr id="23555" name="Text Box 8"/>
          <p:cNvSpPr txBox="1">
            <a:spLocks noChangeArrowheads="1"/>
          </p:cNvSpPr>
          <p:nvPr/>
        </p:nvSpPr>
        <p:spPr bwMode="auto">
          <a:xfrm>
            <a:off x="2133600" y="1219200"/>
            <a:ext cx="1447800" cy="369888"/>
          </a:xfrm>
          <a:prstGeom prst="rect">
            <a:avLst/>
          </a:prstGeom>
          <a:solidFill>
            <a:schemeClr val="bg1"/>
          </a:solidFill>
          <a:ln w="9525">
            <a:noFill/>
            <a:miter lim="800000"/>
            <a:headEnd/>
            <a:tailEnd/>
          </a:ln>
        </p:spPr>
        <p:txBody>
          <a:bodyPr>
            <a:spAutoFit/>
          </a:bodyPr>
          <a:lstStyle/>
          <a:p>
            <a:r>
              <a:rPr lang="en-US"/>
              <a:t>Stressed</a:t>
            </a:r>
          </a:p>
        </p:txBody>
      </p:sp>
      <p:sp>
        <p:nvSpPr>
          <p:cNvPr id="23556" name="Text Box 8"/>
          <p:cNvSpPr txBox="1">
            <a:spLocks noChangeArrowheads="1"/>
          </p:cNvSpPr>
          <p:nvPr/>
        </p:nvSpPr>
        <p:spPr bwMode="auto">
          <a:xfrm>
            <a:off x="3032125" y="2209800"/>
            <a:ext cx="1311275" cy="369888"/>
          </a:xfrm>
          <a:prstGeom prst="rect">
            <a:avLst/>
          </a:prstGeom>
          <a:solidFill>
            <a:schemeClr val="bg1"/>
          </a:solidFill>
          <a:ln w="9525">
            <a:noFill/>
            <a:miter lim="800000"/>
            <a:headEnd/>
            <a:tailEnd/>
          </a:ln>
        </p:spPr>
        <p:txBody>
          <a:bodyPr>
            <a:spAutoFit/>
          </a:bodyPr>
          <a:lstStyle/>
          <a:p>
            <a:r>
              <a:rPr lang="en-US"/>
              <a:t>Impacted</a:t>
            </a:r>
          </a:p>
        </p:txBody>
      </p:sp>
      <p:sp>
        <p:nvSpPr>
          <p:cNvPr id="23557" name="Text Box 8"/>
          <p:cNvSpPr txBox="1">
            <a:spLocks noChangeArrowheads="1"/>
          </p:cNvSpPr>
          <p:nvPr/>
        </p:nvSpPr>
        <p:spPr bwMode="auto">
          <a:xfrm>
            <a:off x="4645025" y="3276600"/>
            <a:ext cx="2136775" cy="369888"/>
          </a:xfrm>
          <a:prstGeom prst="rect">
            <a:avLst/>
          </a:prstGeom>
          <a:solidFill>
            <a:schemeClr val="bg1"/>
          </a:solidFill>
          <a:ln w="9525">
            <a:noFill/>
            <a:miter lim="800000"/>
            <a:headEnd/>
            <a:tailEnd/>
          </a:ln>
        </p:spPr>
        <p:txBody>
          <a:bodyPr>
            <a:spAutoFit/>
          </a:bodyPr>
          <a:lstStyle/>
          <a:p>
            <a:r>
              <a:rPr lang="en-US"/>
              <a:t>Non-Supporting</a:t>
            </a:r>
          </a:p>
        </p:txBody>
      </p:sp>
      <p:sp>
        <p:nvSpPr>
          <p:cNvPr id="23558" name="Freeform 12"/>
          <p:cNvSpPr>
            <a:spLocks noChangeArrowheads="1"/>
          </p:cNvSpPr>
          <p:nvPr/>
        </p:nvSpPr>
        <p:spPr bwMode="auto">
          <a:xfrm>
            <a:off x="2438400" y="1981200"/>
            <a:ext cx="3733800" cy="3657600"/>
          </a:xfrm>
          <a:custGeom>
            <a:avLst/>
            <a:gdLst>
              <a:gd name="T0" fmla="*/ 0 w 3733800"/>
              <a:gd name="T1" fmla="*/ 0 h 3552825"/>
              <a:gd name="T2" fmla="*/ 0 w 3733800"/>
              <a:gd name="T3" fmla="*/ 3657600 h 3552825"/>
              <a:gd name="T4" fmla="*/ 3733800 w 3733800"/>
              <a:gd name="T5" fmla="*/ 3647795 h 3552825"/>
              <a:gd name="T6" fmla="*/ 3733800 w 3733800"/>
              <a:gd name="T7" fmla="*/ 2422057 h 3552825"/>
              <a:gd name="T8" fmla="*/ 3571874 w 3733800"/>
              <a:gd name="T9" fmla="*/ 2422057 h 3552825"/>
              <a:gd name="T10" fmla="*/ 1028700 w 3733800"/>
              <a:gd name="T11" fmla="*/ 1255158 h 3552825"/>
              <a:gd name="T12" fmla="*/ 0 w 3733800"/>
              <a:gd name="T13" fmla="*/ 58835 h 3552825"/>
              <a:gd name="T14" fmla="*/ 0 60000 65536"/>
              <a:gd name="T15" fmla="*/ 0 60000 65536"/>
              <a:gd name="T16" fmla="*/ 0 60000 65536"/>
              <a:gd name="T17" fmla="*/ 0 60000 65536"/>
              <a:gd name="T18" fmla="*/ 0 60000 65536"/>
              <a:gd name="T19" fmla="*/ 0 60000 65536"/>
              <a:gd name="T20" fmla="*/ 0 60000 65536"/>
              <a:gd name="T21" fmla="*/ 0 w 3733800"/>
              <a:gd name="T22" fmla="*/ 0 h 3552825"/>
              <a:gd name="T23" fmla="*/ 3733800 w 3733800"/>
              <a:gd name="T24" fmla="*/ 3552825 h 35528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33800" h="3552825">
                <a:moveTo>
                  <a:pt x="0" y="0"/>
                </a:moveTo>
                <a:lnTo>
                  <a:pt x="0" y="3552825"/>
                </a:lnTo>
                <a:lnTo>
                  <a:pt x="3733800" y="3543300"/>
                </a:lnTo>
                <a:lnTo>
                  <a:pt x="3733800" y="2352675"/>
                </a:lnTo>
                <a:lnTo>
                  <a:pt x="3571875" y="2352675"/>
                </a:lnTo>
                <a:lnTo>
                  <a:pt x="1028700" y="1219200"/>
                </a:lnTo>
                <a:lnTo>
                  <a:pt x="0" y="57150"/>
                </a:lnTo>
              </a:path>
            </a:pathLst>
          </a:custGeom>
          <a:solidFill>
            <a:srgbClr val="FF7C80">
              <a:alpha val="50195"/>
            </a:srgbClr>
          </a:solidFill>
          <a:ln w="69850" algn="ctr">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76200"/>
            <a:ext cx="8229600" cy="1143000"/>
          </a:xfrm>
        </p:spPr>
        <p:txBody>
          <a:bodyPr/>
          <a:lstStyle/>
          <a:p>
            <a:r>
              <a:rPr lang="en-US" sz="4800" b="1" smtClean="0">
                <a:solidFill>
                  <a:srgbClr val="7B9899"/>
                </a:solidFill>
              </a:rPr>
              <a:t>Phosphorus</a:t>
            </a:r>
          </a:p>
        </p:txBody>
      </p:sp>
      <p:sp>
        <p:nvSpPr>
          <p:cNvPr id="11267" name="Rectangle 3"/>
          <p:cNvSpPr>
            <a:spLocks noGrp="1" noChangeArrowheads="1"/>
          </p:cNvSpPr>
          <p:nvPr>
            <p:ph type="body" idx="1"/>
          </p:nvPr>
        </p:nvSpPr>
        <p:spPr>
          <a:xfrm>
            <a:off x="152400" y="1295400"/>
            <a:ext cx="4038600" cy="4648200"/>
          </a:xfrm>
          <a:ln>
            <a:noFill/>
          </a:ln>
        </p:spPr>
        <p:style>
          <a:lnRef idx="2">
            <a:schemeClr val="accent1"/>
          </a:lnRef>
          <a:fillRef idx="1">
            <a:schemeClr val="lt1"/>
          </a:fillRef>
          <a:effectRef idx="0">
            <a:schemeClr val="accent1"/>
          </a:effectRef>
          <a:fontRef idx="minor">
            <a:schemeClr val="dk1"/>
          </a:fontRef>
        </p:style>
        <p:txBody>
          <a:bodyPr>
            <a:normAutofit fontScale="92500"/>
          </a:bodyPr>
          <a:lstStyle/>
          <a:p>
            <a:pPr marL="274320" indent="-274320" fontAlgn="auto">
              <a:spcAft>
                <a:spcPts val="0"/>
              </a:spcAft>
              <a:buFont typeface="Wingdings 2"/>
              <a:buChar char=""/>
              <a:defRPr/>
            </a:pPr>
            <a:endParaRPr lang="en-US" sz="2400" b="1" u="sng" dirty="0" smtClean="0"/>
          </a:p>
          <a:p>
            <a:pPr marL="274320" indent="-274320" fontAlgn="auto">
              <a:spcAft>
                <a:spcPts val="0"/>
              </a:spcAft>
              <a:buFont typeface="Wingdings 2"/>
              <a:buChar char=""/>
              <a:defRPr/>
            </a:pPr>
            <a:r>
              <a:rPr lang="en-US" sz="2600" b="1" u="sng" dirty="0" smtClean="0"/>
              <a:t>P</a:t>
            </a:r>
            <a:r>
              <a:rPr lang="en-US" sz="2600" b="1" dirty="0" smtClean="0"/>
              <a:t>hosphorus </a:t>
            </a:r>
            <a:r>
              <a:rPr lang="en-US" sz="2600" dirty="0" smtClean="0"/>
              <a:t>is one of the major nutrients needed for plant growth. </a:t>
            </a:r>
          </a:p>
          <a:p>
            <a:pPr marL="274320" indent="-274320" fontAlgn="auto">
              <a:spcAft>
                <a:spcPts val="0"/>
              </a:spcAft>
              <a:buFontTx/>
              <a:buNone/>
              <a:defRPr/>
            </a:pPr>
            <a:endParaRPr lang="en-US" sz="2600" dirty="0" smtClean="0"/>
          </a:p>
          <a:p>
            <a:pPr marL="274320" indent="-274320" fontAlgn="auto">
              <a:spcAft>
                <a:spcPts val="0"/>
              </a:spcAft>
              <a:buFont typeface="Wingdings 2"/>
              <a:buChar char=""/>
              <a:defRPr/>
            </a:pPr>
            <a:r>
              <a:rPr lang="en-US" sz="2600" dirty="0" smtClean="0"/>
              <a:t>Naturally  present in small amounts.</a:t>
            </a:r>
          </a:p>
          <a:p>
            <a:pPr marL="274320" indent="-274320" fontAlgn="auto">
              <a:spcAft>
                <a:spcPts val="0"/>
              </a:spcAft>
              <a:buFont typeface="Wingdings 2"/>
              <a:buChar char=""/>
              <a:defRPr/>
            </a:pPr>
            <a:endParaRPr lang="en-US" sz="2600" dirty="0" smtClean="0">
              <a:solidFill>
                <a:srgbClr val="008000"/>
              </a:solidFill>
            </a:endParaRPr>
          </a:p>
          <a:p>
            <a:pPr marL="274320" indent="-274320" fontAlgn="auto">
              <a:spcAft>
                <a:spcPts val="0"/>
              </a:spcAft>
              <a:buFont typeface="Wingdings 2"/>
              <a:buChar char=""/>
              <a:defRPr/>
            </a:pPr>
            <a:r>
              <a:rPr lang="en-US" sz="2600" dirty="0" smtClean="0">
                <a:solidFill>
                  <a:srgbClr val="008000"/>
                </a:solidFill>
              </a:rPr>
              <a:t>Generally, as phosphorus increases, the amount of algae also increases. </a:t>
            </a:r>
          </a:p>
        </p:txBody>
      </p:sp>
      <p:pic>
        <p:nvPicPr>
          <p:cNvPr id="25603" name="Picture 4" descr="1 Algal bloom Fall 2001"/>
          <p:cNvPicPr>
            <a:picLocks noChangeAspect="1" noChangeArrowheads="1"/>
          </p:cNvPicPr>
          <p:nvPr/>
        </p:nvPicPr>
        <p:blipFill>
          <a:blip r:embed="rId3"/>
          <a:srcRect/>
          <a:stretch>
            <a:fillRect/>
          </a:stretch>
        </p:blipFill>
        <p:spPr bwMode="auto">
          <a:xfrm>
            <a:off x="6096000" y="1657350"/>
            <a:ext cx="2895600" cy="1993900"/>
          </a:xfrm>
          <a:prstGeom prst="rect">
            <a:avLst/>
          </a:prstGeom>
          <a:noFill/>
          <a:ln w="9525">
            <a:noFill/>
            <a:miter lim="800000"/>
            <a:headEnd/>
            <a:tailEnd/>
          </a:ln>
        </p:spPr>
      </p:pic>
      <p:sp>
        <p:nvSpPr>
          <p:cNvPr id="25604" name="Text Box 6"/>
          <p:cNvSpPr txBox="1">
            <a:spLocks noChangeArrowheads="1"/>
          </p:cNvSpPr>
          <p:nvPr/>
        </p:nvSpPr>
        <p:spPr bwMode="auto">
          <a:xfrm>
            <a:off x="0" y="5938838"/>
            <a:ext cx="9144000" cy="461962"/>
          </a:xfrm>
          <a:prstGeom prst="rect">
            <a:avLst/>
          </a:prstGeom>
          <a:solidFill>
            <a:schemeClr val="tx2"/>
          </a:solidFill>
          <a:ln w="9525">
            <a:solidFill>
              <a:schemeClr val="tx1"/>
            </a:solidFill>
            <a:miter lim="800000"/>
            <a:headEnd/>
            <a:tailEnd/>
          </a:ln>
        </p:spPr>
        <p:txBody>
          <a:bodyPr>
            <a:spAutoFit/>
          </a:bodyPr>
          <a:lstStyle/>
          <a:p>
            <a:pPr algn="ctr">
              <a:spcBef>
                <a:spcPct val="50000"/>
              </a:spcBef>
            </a:pPr>
            <a:r>
              <a:rPr lang="en-US" sz="2400" b="1">
                <a:solidFill>
                  <a:schemeClr val="bg1"/>
                </a:solidFill>
                <a:latin typeface="Georgia" pitchFamily="18" charset="0"/>
              </a:rPr>
              <a:t>Too Much P= Algae Blooms, Low DO, Fish Kills!</a:t>
            </a:r>
          </a:p>
        </p:txBody>
      </p:sp>
      <p:pic>
        <p:nvPicPr>
          <p:cNvPr id="25605" name="Picture 4" descr="algae bloom"/>
          <p:cNvPicPr>
            <a:picLocks noChangeAspect="1" noChangeArrowheads="1"/>
          </p:cNvPicPr>
          <p:nvPr/>
        </p:nvPicPr>
        <p:blipFill>
          <a:blip r:embed="rId4"/>
          <a:srcRect/>
          <a:stretch>
            <a:fillRect/>
          </a:stretch>
        </p:blipFill>
        <p:spPr bwMode="auto">
          <a:xfrm>
            <a:off x="6019800" y="3733800"/>
            <a:ext cx="2914650" cy="2185988"/>
          </a:xfrm>
          <a:prstGeom prst="rect">
            <a:avLst/>
          </a:prstGeom>
          <a:noFill/>
          <a:ln w="9525">
            <a:noFill/>
            <a:miter lim="800000"/>
            <a:headEnd/>
            <a:tailEnd/>
          </a:ln>
        </p:spPr>
      </p:pic>
      <p:pic>
        <p:nvPicPr>
          <p:cNvPr id="25606" name="Picture 6" descr="MVC-012S"/>
          <p:cNvPicPr>
            <a:picLocks noChangeAspect="1" noChangeArrowheads="1"/>
          </p:cNvPicPr>
          <p:nvPr/>
        </p:nvPicPr>
        <p:blipFill>
          <a:blip r:embed="rId5"/>
          <a:srcRect/>
          <a:stretch>
            <a:fillRect/>
          </a:stretch>
        </p:blipFill>
        <p:spPr bwMode="auto">
          <a:xfrm>
            <a:off x="4343400" y="2286000"/>
            <a:ext cx="20574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a:xfrm>
            <a:off x="0" y="0"/>
            <a:ext cx="9144000" cy="990600"/>
          </a:xfrm>
        </p:spPr>
        <p:txBody>
          <a:bodyPr/>
          <a:lstStyle/>
          <a:p>
            <a:r>
              <a:rPr lang="en-US" sz="4000" b="1" smtClean="0"/>
              <a:t>Water Quality &amp; Property Values</a:t>
            </a:r>
          </a:p>
        </p:txBody>
      </p:sp>
      <p:sp>
        <p:nvSpPr>
          <p:cNvPr id="73731" name="Text Box 3"/>
          <p:cNvSpPr>
            <a:spLocks noGrp="1" noChangeArrowheads="1"/>
          </p:cNvSpPr>
          <p:nvPr>
            <p:ph type="body" sz="half" idx="4294967295"/>
          </p:nvPr>
        </p:nvSpPr>
        <p:spPr>
          <a:xfrm>
            <a:off x="228600" y="1295400"/>
            <a:ext cx="4038600" cy="4953000"/>
          </a:xfrm>
        </p:spPr>
        <p:txBody>
          <a:bodyPr>
            <a:normAutofit fontScale="47500" lnSpcReduction="20000"/>
          </a:bodyPr>
          <a:lstStyle/>
          <a:p>
            <a:pPr marL="349250" indent="-349250" fontAlgn="auto">
              <a:lnSpc>
                <a:spcPct val="80000"/>
              </a:lnSpc>
              <a:spcAft>
                <a:spcPts val="0"/>
              </a:spcAft>
              <a:buFont typeface="Wingdings 2"/>
              <a:buChar char=""/>
              <a:defRPr/>
            </a:pPr>
            <a:endParaRPr lang="en-US" sz="2100" dirty="0" smtClean="0"/>
          </a:p>
          <a:p>
            <a:pPr marL="349250" indent="-349250" fontAlgn="auto">
              <a:lnSpc>
                <a:spcPct val="170000"/>
              </a:lnSpc>
              <a:spcAft>
                <a:spcPts val="0"/>
              </a:spcAft>
              <a:buFont typeface="Wingdings 2"/>
              <a:buChar char=""/>
              <a:defRPr/>
            </a:pPr>
            <a:r>
              <a:rPr lang="en-US" sz="3400" b="1" dirty="0" smtClean="0">
                <a:solidFill>
                  <a:srgbClr val="000000"/>
                </a:solidFill>
              </a:rPr>
              <a:t>For every 3 ft. decline in water clarity, shorefront property values can decline as much as 20%.</a:t>
            </a:r>
          </a:p>
          <a:p>
            <a:pPr marL="349250" indent="-349250" fontAlgn="auto">
              <a:lnSpc>
                <a:spcPct val="170000"/>
              </a:lnSpc>
              <a:spcAft>
                <a:spcPts val="0"/>
              </a:spcAft>
              <a:buFont typeface="Wingdings 2"/>
              <a:buChar char=""/>
              <a:defRPr/>
            </a:pPr>
            <a:endParaRPr lang="en-US" sz="2900" b="1" dirty="0" smtClean="0">
              <a:solidFill>
                <a:srgbClr val="000000"/>
              </a:solidFill>
            </a:endParaRPr>
          </a:p>
          <a:p>
            <a:pPr marL="349250" indent="-349250" fontAlgn="auto">
              <a:lnSpc>
                <a:spcPct val="170000"/>
              </a:lnSpc>
              <a:spcAft>
                <a:spcPts val="0"/>
              </a:spcAft>
              <a:buFont typeface="Wingdings 2"/>
              <a:buChar char=""/>
              <a:defRPr/>
            </a:pPr>
            <a:r>
              <a:rPr lang="en-US" sz="3400" b="1" dirty="0" smtClean="0">
                <a:solidFill>
                  <a:srgbClr val="000000"/>
                </a:solidFill>
              </a:rPr>
              <a:t>Declining property values affect individual landowners and economics of entire communities.</a:t>
            </a:r>
          </a:p>
          <a:p>
            <a:pPr marL="349250" indent="-349250" fontAlgn="auto">
              <a:lnSpc>
                <a:spcPct val="170000"/>
              </a:lnSpc>
              <a:spcAft>
                <a:spcPts val="0"/>
              </a:spcAft>
              <a:buFont typeface="Wingdings 2"/>
              <a:buChar char=""/>
              <a:defRPr/>
            </a:pPr>
            <a:endParaRPr lang="en-US" sz="3400" b="1" dirty="0" smtClean="0">
              <a:solidFill>
                <a:srgbClr val="000000"/>
              </a:solidFill>
            </a:endParaRPr>
          </a:p>
          <a:p>
            <a:pPr marL="349250" indent="-349250" fontAlgn="auto">
              <a:lnSpc>
                <a:spcPct val="170000"/>
              </a:lnSpc>
              <a:spcAft>
                <a:spcPts val="0"/>
              </a:spcAft>
              <a:buFont typeface="Wingdings 2"/>
              <a:buChar char=""/>
              <a:defRPr/>
            </a:pPr>
            <a:r>
              <a:rPr lang="en-US" sz="3400" b="1" dirty="0" smtClean="0">
                <a:solidFill>
                  <a:srgbClr val="000000"/>
                </a:solidFill>
              </a:rPr>
              <a:t>With property rights comes property responsibility</a:t>
            </a:r>
          </a:p>
        </p:txBody>
      </p:sp>
      <p:pic>
        <p:nvPicPr>
          <p:cNvPr id="27651" name="Picture 4" descr="bd06851_"/>
          <p:cNvPicPr>
            <a:picLocks noGrp="1" noChangeAspect="1" noChangeArrowheads="1"/>
          </p:cNvPicPr>
          <p:nvPr>
            <p:ph sz="half" idx="4294967295"/>
          </p:nvPr>
        </p:nvPicPr>
        <p:blipFill>
          <a:blip r:embed="rId2"/>
          <a:srcRect/>
          <a:stretch>
            <a:fillRect/>
          </a:stretch>
        </p:blipFill>
        <p:spPr>
          <a:xfrm>
            <a:off x="4343400" y="1447800"/>
            <a:ext cx="4535488" cy="4876800"/>
          </a:xfrm>
          <a:ln>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3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3" name="Picture 2" descr="Aging Lake"/>
          <p:cNvPicPr>
            <a:picLocks noChangeAspect="1" noChangeArrowheads="1"/>
          </p:cNvPicPr>
          <p:nvPr/>
        </p:nvPicPr>
        <p:blipFill>
          <a:blip r:embed="rId3">
            <a:lum bright="-12000" contrast="6000"/>
          </a:blip>
          <a:srcRect/>
          <a:stretch>
            <a:fillRect/>
          </a:stretch>
        </p:blipFill>
        <p:spPr bwMode="auto">
          <a:xfrm>
            <a:off x="639763" y="1395413"/>
            <a:ext cx="7762875" cy="2992437"/>
          </a:xfrm>
          <a:prstGeom prst="rect">
            <a:avLst/>
          </a:prstGeom>
          <a:noFill/>
          <a:ln w="9525">
            <a:noFill/>
            <a:miter lim="800000"/>
            <a:headEnd/>
            <a:tailEnd/>
          </a:ln>
        </p:spPr>
      </p:pic>
      <p:sp>
        <p:nvSpPr>
          <p:cNvPr id="28674" name="AutoShape 3"/>
          <p:cNvSpPr>
            <a:spLocks noChangeArrowheads="1"/>
          </p:cNvSpPr>
          <p:nvPr/>
        </p:nvSpPr>
        <p:spPr bwMode="auto">
          <a:xfrm>
            <a:off x="660400" y="4572000"/>
            <a:ext cx="7772400" cy="990600"/>
          </a:xfrm>
          <a:prstGeom prst="rightArrow">
            <a:avLst>
              <a:gd name="adj1" fmla="val 43333"/>
              <a:gd name="adj2" fmla="val 53833"/>
            </a:avLst>
          </a:prstGeom>
          <a:solidFill>
            <a:srgbClr val="FFFF66"/>
          </a:solidFill>
          <a:ln w="9525">
            <a:solidFill>
              <a:schemeClr val="tx1"/>
            </a:solidFill>
            <a:miter lim="800000"/>
            <a:headEnd/>
            <a:tailEnd/>
          </a:ln>
        </p:spPr>
        <p:txBody>
          <a:bodyPr wrap="none" anchor="ctr"/>
          <a:lstStyle/>
          <a:p>
            <a:endParaRPr lang="en-US">
              <a:latin typeface="Georgia" pitchFamily="18" charset="0"/>
            </a:endParaRPr>
          </a:p>
        </p:txBody>
      </p:sp>
      <p:sp>
        <p:nvSpPr>
          <p:cNvPr id="28675" name="AutoShape 4"/>
          <p:cNvSpPr>
            <a:spLocks noChangeArrowheads="1"/>
          </p:cNvSpPr>
          <p:nvPr/>
        </p:nvSpPr>
        <p:spPr bwMode="auto">
          <a:xfrm>
            <a:off x="660400" y="5638800"/>
            <a:ext cx="7772400" cy="990600"/>
          </a:xfrm>
          <a:prstGeom prst="rightArrow">
            <a:avLst>
              <a:gd name="adj1" fmla="val 43333"/>
              <a:gd name="adj2" fmla="val 53833"/>
            </a:avLst>
          </a:prstGeom>
          <a:solidFill>
            <a:srgbClr val="FF66CC"/>
          </a:solidFill>
          <a:ln w="9525">
            <a:solidFill>
              <a:schemeClr val="tx1"/>
            </a:solidFill>
            <a:miter lim="800000"/>
            <a:headEnd/>
            <a:tailEnd/>
          </a:ln>
        </p:spPr>
        <p:txBody>
          <a:bodyPr wrap="none" anchor="ctr"/>
          <a:lstStyle/>
          <a:p>
            <a:endParaRPr lang="en-US">
              <a:latin typeface="Georgia" pitchFamily="18" charset="0"/>
            </a:endParaRPr>
          </a:p>
        </p:txBody>
      </p:sp>
      <p:sp>
        <p:nvSpPr>
          <p:cNvPr id="28676" name="Text Box 5"/>
          <p:cNvSpPr txBox="1">
            <a:spLocks noChangeArrowheads="1"/>
          </p:cNvSpPr>
          <p:nvPr/>
        </p:nvSpPr>
        <p:spPr bwMode="auto">
          <a:xfrm>
            <a:off x="1066800" y="4876800"/>
            <a:ext cx="6353175" cy="400050"/>
          </a:xfrm>
          <a:prstGeom prst="rect">
            <a:avLst/>
          </a:prstGeom>
          <a:noFill/>
          <a:ln w="9525">
            <a:noFill/>
            <a:miter lim="800000"/>
            <a:headEnd/>
            <a:tailEnd/>
          </a:ln>
        </p:spPr>
        <p:txBody>
          <a:bodyPr>
            <a:spAutoFit/>
          </a:bodyPr>
          <a:lstStyle/>
          <a:p>
            <a:pPr algn="ctr">
              <a:spcBef>
                <a:spcPct val="50000"/>
              </a:spcBef>
            </a:pPr>
            <a:r>
              <a:rPr lang="en-US" sz="2000" b="1">
                <a:latin typeface="Georgia" pitchFamily="18" charset="0"/>
              </a:rPr>
              <a:t>10,000’s YEARS IN NATURAL CONDITIONS</a:t>
            </a:r>
          </a:p>
        </p:txBody>
      </p:sp>
      <p:sp>
        <p:nvSpPr>
          <p:cNvPr id="28677" name="Text Box 6"/>
          <p:cNvSpPr txBox="1">
            <a:spLocks noChangeArrowheads="1"/>
          </p:cNvSpPr>
          <p:nvPr/>
        </p:nvSpPr>
        <p:spPr bwMode="auto">
          <a:xfrm>
            <a:off x="1136650" y="5943600"/>
            <a:ext cx="6819900" cy="396875"/>
          </a:xfrm>
          <a:prstGeom prst="rect">
            <a:avLst/>
          </a:prstGeom>
          <a:noFill/>
          <a:ln w="9525">
            <a:noFill/>
            <a:miter lim="800000"/>
            <a:headEnd/>
            <a:tailEnd/>
          </a:ln>
        </p:spPr>
        <p:txBody>
          <a:bodyPr>
            <a:spAutoFit/>
          </a:bodyPr>
          <a:lstStyle/>
          <a:p>
            <a:pPr algn="ctr">
              <a:spcBef>
                <a:spcPct val="50000"/>
              </a:spcBef>
            </a:pPr>
            <a:r>
              <a:rPr lang="en-US" sz="2000" b="1">
                <a:latin typeface="Georgia" pitchFamily="18" charset="0"/>
              </a:rPr>
              <a:t>10’s to 100’s YEARS UNDER HUMAN INFLUENCE</a:t>
            </a:r>
          </a:p>
        </p:txBody>
      </p:sp>
      <p:sp>
        <p:nvSpPr>
          <p:cNvPr id="28678" name="Rectangle 7"/>
          <p:cNvSpPr>
            <a:spLocks noChangeArrowheads="1"/>
          </p:cNvSpPr>
          <p:nvPr/>
        </p:nvSpPr>
        <p:spPr bwMode="auto">
          <a:xfrm>
            <a:off x="0" y="203200"/>
            <a:ext cx="9156700" cy="914400"/>
          </a:xfrm>
          <a:prstGeom prst="rect">
            <a:avLst/>
          </a:prstGeom>
          <a:noFill/>
          <a:ln w="9525">
            <a:noFill/>
            <a:miter lim="800000"/>
            <a:headEnd/>
            <a:tailEnd/>
          </a:ln>
        </p:spPr>
        <p:txBody>
          <a:bodyPr>
            <a:spAutoFit/>
          </a:bodyPr>
          <a:lstStyle/>
          <a:p>
            <a:pPr algn="ctr">
              <a:spcBef>
                <a:spcPct val="50000"/>
              </a:spcBef>
            </a:pPr>
            <a:r>
              <a:rPr lang="en-US" sz="5400" b="1">
                <a:latin typeface="Georgia" pitchFamily="18" charset="0"/>
              </a:rPr>
              <a:t>Speeding aging of lakes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412</TotalTime>
  <Words>1695</Words>
  <Application>Microsoft Office PowerPoint</Application>
  <PresentationFormat>On-screen Show (4:3)</PresentationFormat>
  <Paragraphs>263</Paragraphs>
  <Slides>29</Slides>
  <Notes>24</Notes>
  <HiddenSlides>0</HiddenSlides>
  <MMClips>0</MMClips>
  <ScaleCrop>false</ScaleCrop>
  <HeadingPairs>
    <vt:vector size="6" baseType="variant">
      <vt:variant>
        <vt:lpstr>Fonts Used</vt:lpstr>
      </vt:variant>
      <vt:variant>
        <vt:i4>7</vt:i4>
      </vt:variant>
      <vt:variant>
        <vt:lpstr>Design Template</vt:lpstr>
      </vt:variant>
      <vt:variant>
        <vt:i4>13</vt:i4>
      </vt:variant>
      <vt:variant>
        <vt:lpstr>Slide Titles</vt:lpstr>
      </vt:variant>
      <vt:variant>
        <vt:i4>29</vt:i4>
      </vt:variant>
    </vt:vector>
  </HeadingPairs>
  <TitlesOfParts>
    <vt:vector size="49" baseType="lpstr">
      <vt:lpstr>Georgia</vt:lpstr>
      <vt:lpstr>Arial</vt:lpstr>
      <vt:lpstr>Wingdings 2</vt:lpstr>
      <vt:lpstr>Wingdings</vt:lpstr>
      <vt:lpstr>Calibri</vt:lpstr>
      <vt:lpstr>Arial Narrow</vt:lpstr>
      <vt:lpstr>Times New Roman</vt:lpstr>
      <vt:lpstr>Civic</vt:lpstr>
      <vt:lpstr>Civic</vt:lpstr>
      <vt:lpstr>Civic</vt:lpstr>
      <vt:lpstr>Civic</vt:lpstr>
      <vt:lpstr>Civic</vt:lpstr>
      <vt:lpstr>Civic</vt:lpstr>
      <vt:lpstr>Civic</vt:lpstr>
      <vt:lpstr>Civic</vt:lpstr>
      <vt:lpstr>Civic</vt:lpstr>
      <vt:lpstr>Civic</vt:lpstr>
      <vt:lpstr>Civic</vt:lpstr>
      <vt:lpstr>Civic</vt:lpstr>
      <vt:lpstr>Civic</vt:lpstr>
      <vt:lpstr>Successful Watershed Planning</vt:lpstr>
      <vt:lpstr>FB Environmental Associates</vt:lpstr>
      <vt:lpstr>Lake Winnipesaukee Watershed Projects</vt:lpstr>
      <vt:lpstr>WHY DEVELOP A PLAN?</vt:lpstr>
      <vt:lpstr>Pollution Sources</vt:lpstr>
      <vt:lpstr>Slide 6</vt:lpstr>
      <vt:lpstr>Phosphorus</vt:lpstr>
      <vt:lpstr>Water Quality &amp; Property Values</vt:lpstr>
      <vt:lpstr>Slide 9</vt:lpstr>
      <vt:lpstr>Slide 10</vt:lpstr>
      <vt:lpstr>BUILD STRONG LOCAL SUPPORT</vt:lpstr>
      <vt:lpstr>Slide 12</vt:lpstr>
      <vt:lpstr>ASSESS WATER QUALITY</vt:lpstr>
      <vt:lpstr>INVENTORY THE WATERSHED</vt:lpstr>
      <vt:lpstr>IDENTIFY SOURCES OF POLLUTION</vt:lpstr>
      <vt:lpstr>STORMWATER/SEPTIC SURVEY</vt:lpstr>
      <vt:lpstr>SURVEY PLANNING</vt:lpstr>
      <vt:lpstr>AGE- Septic Survey Results</vt:lpstr>
      <vt:lpstr>ESTIMATE LOADING</vt:lpstr>
      <vt:lpstr>Slide 20</vt:lpstr>
      <vt:lpstr>Buildout Analysis</vt:lpstr>
      <vt:lpstr>Slide 22</vt:lpstr>
      <vt:lpstr>Slide 23</vt:lpstr>
      <vt:lpstr>Buildout Results Additional Phosphorus Loading</vt:lpstr>
      <vt:lpstr>DETERMINE REDUCTIONS NEEDED</vt:lpstr>
      <vt:lpstr>DEVELOP AN ACTION PLAN</vt:lpstr>
      <vt:lpstr>DEVELOP AN ACTION PLAN</vt:lpstr>
      <vt:lpstr>Methods to Address Predicted WQ Decline</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Watershed Planning</dc:title>
  <dc:creator>Jen Jespersen</dc:creator>
  <cp:lastModifiedBy>Dan Callister</cp:lastModifiedBy>
  <cp:revision>62</cp:revision>
  <dcterms:created xsi:type="dcterms:W3CDTF">2013-03-08T17:17:27Z</dcterms:created>
  <dcterms:modified xsi:type="dcterms:W3CDTF">2014-02-13T16:04:28Z</dcterms:modified>
</cp:coreProperties>
</file>