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3"/>
  </p:notesMasterIdLst>
  <p:handoutMasterIdLst>
    <p:handoutMasterId r:id="rId24"/>
  </p:handoutMasterIdLst>
  <p:sldIdLst>
    <p:sldId id="360" r:id="rId2"/>
    <p:sldId id="359" r:id="rId3"/>
    <p:sldId id="348" r:id="rId4"/>
    <p:sldId id="349" r:id="rId5"/>
    <p:sldId id="338" r:id="rId6"/>
    <p:sldId id="350" r:id="rId7"/>
    <p:sldId id="346" r:id="rId8"/>
    <p:sldId id="347" r:id="rId9"/>
    <p:sldId id="339" r:id="rId10"/>
    <p:sldId id="340" r:id="rId11"/>
    <p:sldId id="341" r:id="rId12"/>
    <p:sldId id="343" r:id="rId13"/>
    <p:sldId id="344" r:id="rId14"/>
    <p:sldId id="351" r:id="rId15"/>
    <p:sldId id="357" r:id="rId16"/>
    <p:sldId id="358" r:id="rId17"/>
    <p:sldId id="356" r:id="rId18"/>
    <p:sldId id="355" r:id="rId19"/>
    <p:sldId id="354" r:id="rId20"/>
    <p:sldId id="353" r:id="rId21"/>
    <p:sldId id="352" r:id="rId22"/>
  </p:sldIdLst>
  <p:sldSz cx="9144000" cy="6858000" type="screen4x3"/>
  <p:notesSz cx="7010400" cy="92964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4" autoAdjust="0"/>
    <p:restoredTop sz="86391" autoAdjust="0"/>
  </p:normalViewPr>
  <p:slideViewPr>
    <p:cSldViewPr>
      <p:cViewPr>
        <p:scale>
          <a:sx n="70" d="100"/>
          <a:sy n="70" d="100"/>
        </p:scale>
        <p:origin x="-2094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169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AF2A66C6-DD3B-4562-94C7-6808509DC143}" type="datetimeFigureOut">
              <a:rPr lang="en-US"/>
              <a:pPr>
                <a:defRPr/>
              </a:pPr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B80CFD0A-5880-4F88-9975-C5C8334F8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4801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fld id="{D7F4459F-1AC4-4FF7-A184-CCB42AEF3640}" type="datetimeFigureOut">
              <a:rPr lang="en-US"/>
              <a:pPr>
                <a:defRPr/>
              </a:pPr>
              <a:t>1/28/2014</a:t>
            </a:fld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fld id="{FE27AA1D-D206-47F5-83F6-28D95F19D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790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5613" indent="1588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2813" indent="1588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013" indent="1588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7213" indent="1588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C38701-C116-45D4-8044-8AA9904E0AD0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123EC74-28C4-4027-91D7-4B607497156C}" type="datetime1">
              <a:rPr lang="en-US" smtClean="0"/>
              <a:pPr>
                <a:defRPr/>
              </a:pPr>
              <a:t>1/31/2014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E0BA448-8FB3-4E45-BF68-E7BF01E6B2AE}" type="datetime1">
              <a:rPr lang="en-US" smtClean="0"/>
              <a:t>1/30/2014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7AA1D-D206-47F5-83F6-28D95F19D72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0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16675-E77E-4D0B-91E9-C3919F101CE0}" type="datetime1">
              <a:rPr lang="en-US"/>
              <a:pPr>
                <a:defRPr/>
              </a:pPr>
              <a:t>1/28/2014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45351-5F46-4633-AE3A-0CA91BB02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AD34-CDD7-490A-95BB-63B65879CE9C}" type="datetime1">
              <a:rPr lang="en-US"/>
              <a:pPr>
                <a:defRPr/>
              </a:pPr>
              <a:t>1/28/2014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B499-68EC-41B5-9A93-0FD1D1D6A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D74B2-CD21-4E33-9FEB-D7736915DC47}" type="datetime1">
              <a:rPr lang="en-US"/>
              <a:pPr>
                <a:defRPr/>
              </a:pPr>
              <a:t>1/28/2014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D7EFB-B37C-40F5-A3E5-65DCB6C40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6D056-4D29-49B0-A156-EAFD57979195}" type="datetime1">
              <a:rPr lang="en-US"/>
              <a:pPr>
                <a:defRPr/>
              </a:pPr>
              <a:t>1/28/2014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F5C4-DE65-453E-8C84-A9CE8E735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E299C-846A-4EA8-B635-DA4E4F99BC29}" type="datetime1">
              <a:rPr lang="en-US"/>
              <a:pPr>
                <a:defRPr/>
              </a:pPr>
              <a:t>1/28/2014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936B9-5C7B-44C4-B0C6-40089A721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56A82-7025-429C-9A92-88C70266591D}" type="datetime1">
              <a:rPr lang="en-US"/>
              <a:pPr>
                <a:defRPr/>
              </a:pPr>
              <a:t>1/28/2014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BDFE1-E399-4961-8EA0-745C207AC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FE4BE-4764-4F0C-BFED-C17244C31CCC}" type="datetime1">
              <a:rPr lang="en-US"/>
              <a:pPr>
                <a:defRPr/>
              </a:pPr>
              <a:t>1/28/2014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EC445-A39E-4AEE-A66C-39A2C331D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143DD-C96A-43CD-8292-084004103B4A}" type="datetime1">
              <a:rPr lang="en-US"/>
              <a:pPr>
                <a:defRPr/>
              </a:pPr>
              <a:t>1/28/2014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ECB7-E83E-4F3F-92F4-49B56654B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1A520-048E-4826-8CB7-8C4861819372}" type="datetime1">
              <a:rPr lang="en-US"/>
              <a:pPr>
                <a:defRPr/>
              </a:pPr>
              <a:t>1/28/2014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45D60-9D56-4FF5-80C1-C61686681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A43F1-806B-4EED-ACFC-2A721BA05B91}" type="datetime1">
              <a:rPr lang="en-US"/>
              <a:pPr>
                <a:defRPr/>
              </a:pPr>
              <a:t>1/28/2014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AC210-D10A-4120-A6F9-83B1BA74F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8B4DA-F13D-4CAB-8140-4310647E842B}" type="datetime1">
              <a:rPr lang="en-US"/>
              <a:pPr>
                <a:defRPr/>
              </a:pPr>
              <a:t>1/28/2014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1B4A9-4F36-45CE-AF4F-222388DBB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2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2CEB0ED-EF22-4B97-8085-C218247C20B5}" type="datetime1">
              <a:rPr lang="en-US"/>
              <a:pPr>
                <a:defRPr/>
              </a:pPr>
              <a:t>1/28/2014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01CAF4C-7CDE-4E75-8557-540302B8C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129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6" r:id="rId9"/>
    <p:sldLayoutId id="2147483824" r:id="rId10"/>
    <p:sldLayoutId id="2147483825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h.edu/unhsc/" TargetMode="External"/><Relationship Id="rId2" Type="http://schemas.openxmlformats.org/officeDocument/2006/relationships/hyperlink" Target="http://www.maine.gov/dep/land/stormwat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inkbluemaine.org/toolbox/index.htm" TargetMode="External"/><Relationship Id="rId4" Type="http://schemas.openxmlformats.org/officeDocument/2006/relationships/hyperlink" Target="http://des.nh.gov/organization/divisions/water/stormwater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7851648" cy="1828800"/>
          </a:xfrm>
        </p:spPr>
        <p:txBody>
          <a:bodyPr>
            <a:normAutofit fontScale="90000"/>
          </a:bodyPr>
          <a:lstStyle/>
          <a:p>
            <a:pPr marR="0" algn="ctr" eaLnBrk="1" hangingPunct="1"/>
            <a:r>
              <a:rPr lang="en-US" sz="6000" i="1" dirty="0"/>
              <a:t/>
            </a:r>
            <a:br>
              <a:rPr lang="en-US" sz="6000" i="1" dirty="0"/>
            </a:br>
            <a:r>
              <a:rPr lang="en-US" sz="6000" i="1" dirty="0" smtClean="0"/>
              <a:t>Wolfeboro’s</a:t>
            </a:r>
            <a:br>
              <a:rPr lang="en-US" sz="6000" i="1" dirty="0" smtClean="0"/>
            </a:br>
            <a:r>
              <a:rPr lang="en-US" sz="3600" dirty="0" smtClean="0"/>
              <a:t>STORMWATER </a:t>
            </a:r>
            <a:r>
              <a:rPr lang="en-US" sz="3600" dirty="0"/>
              <a:t>MANAGEMENT </a:t>
            </a:r>
            <a:r>
              <a:rPr lang="en-US" sz="3600" dirty="0" smtClean="0"/>
              <a:t>REGULATIONS</a:t>
            </a:r>
            <a:br>
              <a:rPr lang="en-US" sz="3600" dirty="0" smtClean="0"/>
            </a:br>
            <a:r>
              <a:rPr lang="en-US" sz="3600" dirty="0" smtClean="0"/>
              <a:t>A Work In Progress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R="0" eaLnBrk="1" hangingPunct="1"/>
            <a:endParaRPr lang="en-US" b="1" i="1" dirty="0" smtClean="0"/>
          </a:p>
          <a:p>
            <a:pPr marR="0" eaLnBrk="1" hangingPunct="1"/>
            <a:endParaRPr lang="en-US" sz="2400" b="1" i="1" dirty="0" smtClean="0">
              <a:latin typeface="+mj-lt"/>
            </a:endParaRPr>
          </a:p>
          <a:p>
            <a:r>
              <a:rPr lang="en-US" sz="3200" dirty="0" smtClean="0"/>
              <a:t> 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B8C6B-D1C7-4553-971F-60CEEBED924A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6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Stormwater</a:t>
            </a:r>
            <a:r>
              <a:rPr lang="en-US" dirty="0" smtClean="0"/>
              <a:t> </a:t>
            </a:r>
            <a:r>
              <a:rPr lang="en-US" dirty="0"/>
              <a:t>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534400" cy="438943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New Development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requires</a:t>
            </a:r>
            <a:r>
              <a:rPr lang="en-US" sz="2400" dirty="0">
                <a:latin typeface="+mj-lt"/>
              </a:rPr>
              <a:t>:</a:t>
            </a:r>
          </a:p>
          <a:p>
            <a:r>
              <a:rPr lang="en-US" sz="2400" dirty="0" smtClean="0">
                <a:latin typeface="+mj-lt"/>
              </a:rPr>
              <a:t>Low </a:t>
            </a:r>
            <a:r>
              <a:rPr lang="en-US" sz="2400" dirty="0" smtClean="0">
                <a:latin typeface="+mj-lt"/>
              </a:rPr>
              <a:t>Impact Development used </a:t>
            </a:r>
            <a:r>
              <a:rPr lang="en-US" sz="2400" dirty="0">
                <a:latin typeface="+mj-lt"/>
              </a:rPr>
              <a:t>to the </a:t>
            </a:r>
            <a:r>
              <a:rPr lang="en-US" sz="2400" dirty="0" smtClean="0">
                <a:latin typeface="+mj-lt"/>
              </a:rPr>
              <a:t>maximum extent possible. 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All </a:t>
            </a:r>
            <a:r>
              <a:rPr lang="en-US" sz="2400" dirty="0" err="1">
                <a:latin typeface="+mj-lt"/>
              </a:rPr>
              <a:t>stormwater</a:t>
            </a:r>
            <a:r>
              <a:rPr lang="en-US" sz="2400" dirty="0">
                <a:latin typeface="+mj-lt"/>
              </a:rPr>
              <a:t> treatment areas shall be planted to prevent soil erosion and to promote proper treatment of the proposed runoff. </a:t>
            </a:r>
          </a:p>
          <a:p>
            <a:r>
              <a:rPr lang="en-US" sz="2400" dirty="0">
                <a:latin typeface="+mj-lt"/>
              </a:rPr>
              <a:t>Runoff from snow and salt storage areas shall enter treatment </a:t>
            </a:r>
            <a:r>
              <a:rPr lang="en-US" sz="2400" dirty="0" smtClean="0">
                <a:latin typeface="+mj-lt"/>
              </a:rPr>
              <a:t>areas. 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Runoff shall be directed into recessed vegetated and landscape areas designed for treatment and/or filtration to the maximum extent possible. </a:t>
            </a:r>
          </a:p>
          <a:p>
            <a:r>
              <a:rPr lang="en-US" sz="2400" dirty="0" smtClean="0">
                <a:latin typeface="+mj-lt"/>
              </a:rPr>
              <a:t>Retain </a:t>
            </a:r>
            <a:r>
              <a:rPr lang="en-US" sz="2400" dirty="0" err="1">
                <a:latin typeface="+mj-lt"/>
              </a:rPr>
              <a:t>stormwater</a:t>
            </a:r>
            <a:r>
              <a:rPr lang="en-US" sz="2400" dirty="0">
                <a:latin typeface="+mj-lt"/>
              </a:rPr>
              <a:t> on the site by using the natural flow patterns of the site.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1F5C4-DE65-453E-8C84-A9CE8E7352E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90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Stormwater</a:t>
            </a:r>
            <a:r>
              <a:rPr lang="en-US" dirty="0" smtClean="0"/>
              <a:t> </a:t>
            </a:r>
            <a:r>
              <a:rPr lang="en-US" dirty="0"/>
              <a:t>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+mj-lt"/>
              </a:rPr>
              <a:t>Redevelopment Project Requirements</a:t>
            </a:r>
            <a:r>
              <a:rPr lang="en-US" sz="1800" dirty="0">
                <a:latin typeface="+mj-lt"/>
              </a:rPr>
              <a:t>: 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Redevelopment sites with more than 40% existing impervious surface coverage: </a:t>
            </a:r>
          </a:p>
          <a:p>
            <a:r>
              <a:rPr lang="en-US" sz="1800" dirty="0">
                <a:latin typeface="+mj-lt"/>
              </a:rPr>
              <a:t> </a:t>
            </a:r>
            <a:r>
              <a:rPr lang="en-US" sz="1800" dirty="0" smtClean="0">
                <a:latin typeface="+mj-lt"/>
              </a:rPr>
              <a:t>Implementation </a:t>
            </a:r>
            <a:r>
              <a:rPr lang="en-US" sz="1800" dirty="0">
                <a:latin typeface="+mj-lt"/>
              </a:rPr>
              <a:t>of measures onsite that result in an </a:t>
            </a:r>
            <a:r>
              <a:rPr lang="en-US" sz="1800" dirty="0" smtClean="0">
                <a:latin typeface="+mj-lt"/>
              </a:rPr>
              <a:t>Effective Impervious Area </a:t>
            </a:r>
            <a:r>
              <a:rPr lang="en-US" sz="1800" dirty="0">
                <a:latin typeface="+mj-lt"/>
              </a:rPr>
              <a:t>of at least 30% of the existing impervious surfaces and pavement areas, and 50% of the additional proposed impervious surfaces and pavement areas through the application of porous media; or 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 </a:t>
            </a:r>
          </a:p>
          <a:p>
            <a:pPr lvl="0"/>
            <a:r>
              <a:rPr lang="en-US" sz="1800" dirty="0">
                <a:latin typeface="+mj-lt"/>
              </a:rPr>
              <a:t>Implementation of other </a:t>
            </a:r>
            <a:r>
              <a:rPr lang="en-US" sz="1800" dirty="0" smtClean="0">
                <a:latin typeface="+mj-lt"/>
              </a:rPr>
              <a:t>Low Impact Development </a:t>
            </a:r>
            <a:r>
              <a:rPr lang="en-US" sz="1800" dirty="0">
                <a:latin typeface="+mj-lt"/>
              </a:rPr>
              <a:t>techniques onsite to the </a:t>
            </a:r>
            <a:r>
              <a:rPr lang="en-US" sz="1800" dirty="0" smtClean="0">
                <a:latin typeface="+mj-lt"/>
              </a:rPr>
              <a:t>Maximum Extent Practicable </a:t>
            </a:r>
            <a:r>
              <a:rPr lang="en-US" sz="1800" dirty="0">
                <a:latin typeface="+mj-lt"/>
              </a:rPr>
              <a:t>to provide treatment for at least 50% of the redevelopment area; or 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 </a:t>
            </a:r>
          </a:p>
          <a:p>
            <a:pPr lvl="0"/>
            <a:r>
              <a:rPr lang="en-US" sz="1800" dirty="0">
                <a:latin typeface="+mj-lt"/>
              </a:rPr>
              <a:t>Implementation of off­site BMPs to provide adequate water quality treatment for an area equal to or greater than 50% of redevelopment areas.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1F5C4-DE65-453E-8C84-A9CE8E7352E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14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Development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>
                <a:latin typeface="+mj-lt"/>
              </a:rPr>
              <a:t>Record Keeping</a:t>
            </a:r>
          </a:p>
          <a:p>
            <a:r>
              <a:rPr lang="en-US" sz="2000" dirty="0" smtClean="0">
                <a:latin typeface="+mj-lt"/>
              </a:rPr>
              <a:t>Owner is required keep </a:t>
            </a:r>
            <a:r>
              <a:rPr lang="en-US" sz="2000" dirty="0">
                <a:latin typeface="+mj-lt"/>
              </a:rPr>
              <a:t>records of the installation, maintenance and repairs to the system, and shall retain records for at least five </a:t>
            </a:r>
            <a:r>
              <a:rPr lang="en-US" sz="2000" dirty="0" smtClean="0">
                <a:latin typeface="+mj-lt"/>
              </a:rPr>
              <a:t>years and shall:</a:t>
            </a:r>
          </a:p>
          <a:p>
            <a:endParaRPr lang="en-US" sz="2000" dirty="0">
              <a:latin typeface="+mj-lt"/>
            </a:endParaRPr>
          </a:p>
          <a:p>
            <a:pPr lvl="0"/>
            <a:r>
              <a:rPr lang="en-US" sz="2000" dirty="0">
                <a:latin typeface="+mj-lt"/>
              </a:rPr>
              <a:t>Provide a copy of the post construction inspection checklist based on the inspection cycle prescribed by the </a:t>
            </a:r>
            <a:r>
              <a:rPr lang="en-US" sz="2000" b="1" dirty="0">
                <a:latin typeface="+mj-lt"/>
              </a:rPr>
              <a:t>Operation and Maintenance Plan</a:t>
            </a:r>
            <a:r>
              <a:rPr lang="en-US" sz="2000" dirty="0" smtClean="0">
                <a:latin typeface="+mj-lt"/>
              </a:rPr>
              <a:t>.</a:t>
            </a:r>
          </a:p>
          <a:p>
            <a:pPr lvl="0"/>
            <a:endParaRPr lang="en-US" sz="2000" dirty="0">
              <a:latin typeface="+mj-lt"/>
            </a:endParaRPr>
          </a:p>
          <a:p>
            <a:pPr lvl="0"/>
            <a:r>
              <a:rPr lang="en-US" sz="2000" dirty="0">
                <a:latin typeface="+mj-lt"/>
              </a:rPr>
              <a:t>Provide records of all maintenance and repairs to the Director of Planning and Development, during inspections and/or upon request.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1F5C4-DE65-453E-8C84-A9CE8E7352E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63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Development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Inspection Forms Include:</a:t>
            </a:r>
          </a:p>
          <a:p>
            <a:r>
              <a:rPr lang="en-US" b="1" dirty="0">
                <a:latin typeface="+mj-lt"/>
              </a:rPr>
              <a:t>Scheduled Inspection </a:t>
            </a:r>
            <a:r>
              <a:rPr lang="en-US" b="1" dirty="0" smtClean="0">
                <a:latin typeface="+mj-lt"/>
              </a:rPr>
              <a:t>Form</a:t>
            </a:r>
          </a:p>
          <a:p>
            <a:r>
              <a:rPr lang="en-US" b="1" dirty="0" smtClean="0">
                <a:latin typeface="+mj-lt"/>
              </a:rPr>
              <a:t>Storm Drain Outfall Characteristics Form</a:t>
            </a:r>
          </a:p>
          <a:p>
            <a:pPr lvl="1"/>
            <a:endParaRPr lang="en-US" b="1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Catch Basin Inspection Form</a:t>
            </a:r>
          </a:p>
          <a:p>
            <a:pPr lvl="1"/>
            <a:r>
              <a:rPr lang="en-US" dirty="0" smtClean="0">
                <a:latin typeface="+mj-lt"/>
              </a:rPr>
              <a:t>Basin Location, Flow, Condition, Sheen, Sediment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1F5C4-DE65-453E-8C84-A9CE8E7352E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71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Streamlining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Checklist and Forms</a:t>
            </a:r>
          </a:p>
          <a:p>
            <a:pPr lvl="1"/>
            <a:r>
              <a:rPr lang="en-US" dirty="0" smtClean="0">
                <a:latin typeface="+mj-lt"/>
              </a:rPr>
              <a:t>Application Submittal  Checklist</a:t>
            </a:r>
          </a:p>
          <a:p>
            <a:pPr lvl="1"/>
            <a:r>
              <a:rPr lang="en-US" dirty="0" smtClean="0">
                <a:latin typeface="+mj-lt"/>
              </a:rPr>
              <a:t>Phosphorus load calculation forms (Maine DEP)</a:t>
            </a:r>
          </a:p>
          <a:p>
            <a:pPr lvl="1"/>
            <a:r>
              <a:rPr lang="en-US" dirty="0" smtClean="0">
                <a:latin typeface="+mj-lt"/>
              </a:rPr>
              <a:t>Post construction maintenance and inspection forms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1F5C4-DE65-453E-8C84-A9CE8E7352E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61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1F5C4-DE65-453E-8C84-A9CE8E7352E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686692"/>
              </p:ext>
            </p:extLst>
          </p:nvPr>
        </p:nvGraphicFramePr>
        <p:xfrm>
          <a:off x="1970089" y="41275"/>
          <a:ext cx="5421312" cy="7270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Document" r:id="rId3" imgW="6214883" imgH="8335909" progId="Word.Document.12">
                  <p:embed/>
                </p:oleObj>
              </mc:Choice>
              <mc:Fallback>
                <p:oleObj name="Document" r:id="rId3" imgW="6214883" imgH="83359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089" y="41275"/>
                        <a:ext cx="5421312" cy="7270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1923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1F5C4-DE65-453E-8C84-A9CE8E7352E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872103"/>
              </p:ext>
            </p:extLst>
          </p:nvPr>
        </p:nvGraphicFramePr>
        <p:xfrm>
          <a:off x="1490663" y="1366838"/>
          <a:ext cx="6081712" cy="406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Document" r:id="rId3" imgW="6082138" imgH="4063040" progId="Word.Document.12">
                  <p:embed/>
                </p:oleObj>
              </mc:Choice>
              <mc:Fallback>
                <p:oleObj name="Document" r:id="rId3" imgW="6082138" imgH="40630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0663" y="1366838"/>
                        <a:ext cx="6081712" cy="406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875303"/>
              </p:ext>
            </p:extLst>
          </p:nvPr>
        </p:nvGraphicFramePr>
        <p:xfrm>
          <a:off x="1524000" y="685800"/>
          <a:ext cx="6083300" cy="555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Document" r:id="rId5" imgW="6082858" imgH="5556313" progId="Word.Document.12">
                  <p:embed/>
                </p:oleObj>
              </mc:Choice>
              <mc:Fallback>
                <p:oleObj name="Document" r:id="rId5" imgW="6082858" imgH="55563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0" y="685800"/>
                        <a:ext cx="6083300" cy="555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917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1F5C4-DE65-453E-8C84-A9CE8E7352E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035741"/>
              </p:ext>
            </p:extLst>
          </p:nvPr>
        </p:nvGraphicFramePr>
        <p:xfrm>
          <a:off x="1752600" y="0"/>
          <a:ext cx="5681378" cy="7350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Acrobat Document" r:id="rId3" imgW="5829261" imgH="7543646" progId="AcroExch.Document.7">
                  <p:embed/>
                </p:oleObj>
              </mc:Choice>
              <mc:Fallback>
                <p:oleObj name="Acrobat Document" r:id="rId3" imgW="5829261" imgH="754364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0"/>
                        <a:ext cx="5681378" cy="7350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1635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http://www.maine.gov/dep/land/stormwater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://www.unh.edu/unhsc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http://des.nh.gov/organization/divisions/water/stormwater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www.thinkbluemaine.org/toolbox/index.htm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1F5C4-DE65-453E-8C84-A9CE8E7352E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14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1F5C4-DE65-453E-8C84-A9CE8E7352E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0" y="152401"/>
            <a:ext cx="917586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022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 dirty="0" smtClean="0"/>
              <a:t>Wolfeboro’s Tool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Implemented tools for water quality protection </a:t>
            </a:r>
          </a:p>
          <a:p>
            <a:r>
              <a:rPr lang="en-US" sz="2400" dirty="0" smtClean="0">
                <a:latin typeface="+mj-lt"/>
              </a:rPr>
              <a:t>Municipal Watershed District</a:t>
            </a:r>
          </a:p>
          <a:p>
            <a:r>
              <a:rPr lang="en-US" sz="2400" dirty="0" smtClean="0">
                <a:latin typeface="+mj-lt"/>
              </a:rPr>
              <a:t>Ground Water Protection Overlay District</a:t>
            </a:r>
          </a:p>
          <a:p>
            <a:r>
              <a:rPr lang="en-US" sz="2400" dirty="0" smtClean="0">
                <a:latin typeface="+mj-lt"/>
              </a:rPr>
              <a:t>Steep Slope </a:t>
            </a:r>
            <a:r>
              <a:rPr lang="en-US" sz="2400" dirty="0"/>
              <a:t>Overlay District </a:t>
            </a:r>
            <a:endParaRPr lang="en-US" sz="2400" dirty="0" smtClean="0"/>
          </a:p>
          <a:p>
            <a:r>
              <a:rPr lang="en-US" sz="2400" dirty="0" smtClean="0">
                <a:latin typeface="+mj-lt"/>
              </a:rPr>
              <a:t>Mandatory Conservation Subdivision Ordinance</a:t>
            </a:r>
          </a:p>
          <a:p>
            <a:r>
              <a:rPr lang="en-US" sz="2400" dirty="0" smtClean="0">
                <a:latin typeface="+mj-lt"/>
              </a:rPr>
              <a:t>Change lot coverage requirements</a:t>
            </a:r>
          </a:p>
          <a:p>
            <a:r>
              <a:rPr lang="en-US" sz="2400" dirty="0" smtClean="0">
                <a:latin typeface="+mj-lt"/>
              </a:rPr>
              <a:t>Wetlands Ordinance, including no-touch buffer</a:t>
            </a:r>
          </a:p>
          <a:p>
            <a:r>
              <a:rPr lang="en-US" sz="2400" dirty="0" smtClean="0">
                <a:latin typeface="+mj-lt"/>
              </a:rPr>
              <a:t>Changes to permitted use</a:t>
            </a:r>
          </a:p>
          <a:p>
            <a:r>
              <a:rPr lang="en-US" sz="2400" dirty="0" smtClean="0">
                <a:latin typeface="+mj-lt"/>
              </a:rPr>
              <a:t>A </a:t>
            </a:r>
            <a:r>
              <a:rPr lang="en-US" sz="2400" dirty="0" err="1" smtClean="0">
                <a:latin typeface="+mj-lt"/>
              </a:rPr>
              <a:t>Shoreland</a:t>
            </a:r>
            <a:r>
              <a:rPr lang="en-US" sz="2400" dirty="0" smtClean="0">
                <a:latin typeface="+mj-lt"/>
              </a:rPr>
              <a:t> Protection Ordinance more restrictive than the State.</a:t>
            </a:r>
          </a:p>
          <a:p>
            <a:r>
              <a:rPr lang="en-US" sz="2400" dirty="0" smtClean="0">
                <a:latin typeface="+mj-lt"/>
              </a:rPr>
              <a:t>Subdivision and Site Plan Review Regulations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1F5C4-DE65-453E-8C84-A9CE8E7352E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08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1F5C4-DE65-453E-8C84-A9CE8E7352E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00"/>
            <a:ext cx="9874251" cy="653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712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Photo by Bob 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1F5C4-DE65-453E-8C84-A9CE8E7352E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89" y="762000"/>
            <a:ext cx="9261810" cy="450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115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Stormwater</a:t>
            </a:r>
            <a:r>
              <a:rPr lang="en-US" dirty="0"/>
              <a:t>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Why now:</a:t>
            </a:r>
          </a:p>
          <a:p>
            <a:r>
              <a:rPr lang="en-US" dirty="0" smtClean="0">
                <a:latin typeface="+mj-lt"/>
              </a:rPr>
              <a:t>The completion of the Lake Wentworth/Crescent Lake Watershed Management Plan  highlighted the impact of  storm water runoff on water quality</a:t>
            </a:r>
          </a:p>
          <a:p>
            <a:r>
              <a:rPr lang="en-US" dirty="0" smtClean="0">
                <a:latin typeface="+mj-lt"/>
              </a:rPr>
              <a:t>Water quality is the economic engine that drives our community   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1F5C4-DE65-453E-8C84-A9CE8E7352E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95800"/>
            <a:ext cx="550148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087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1F5C4-DE65-453E-8C84-A9CE8E7352E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6" y="838200"/>
            <a:ext cx="832499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874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Stormwater</a:t>
            </a:r>
            <a:r>
              <a:rPr lang="en-US" dirty="0" smtClean="0"/>
              <a:t>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+mj-lt"/>
              </a:rPr>
              <a:t>Current Standards: pre and post peak storm water </a:t>
            </a:r>
            <a:r>
              <a:rPr lang="en-US" sz="2800" dirty="0" smtClean="0">
                <a:latin typeface="+mj-lt"/>
              </a:rPr>
              <a:t>discharge  must be equal or less, no standards for type of </a:t>
            </a:r>
            <a:r>
              <a:rPr lang="en-US" sz="2800" dirty="0" err="1" smtClean="0">
                <a:latin typeface="+mj-lt"/>
              </a:rPr>
              <a:t>stormwater</a:t>
            </a:r>
            <a:r>
              <a:rPr lang="en-US" sz="2800" dirty="0" smtClean="0">
                <a:latin typeface="+mj-lt"/>
              </a:rPr>
              <a:t> improvements</a:t>
            </a:r>
          </a:p>
          <a:p>
            <a:r>
              <a:rPr lang="en-US" sz="2800" dirty="0" smtClean="0">
                <a:latin typeface="+mj-lt"/>
              </a:rPr>
              <a:t>Proposed </a:t>
            </a:r>
            <a:r>
              <a:rPr lang="en-US" sz="2800" dirty="0" smtClean="0">
                <a:latin typeface="+mj-lt"/>
              </a:rPr>
              <a:t>Standards </a:t>
            </a:r>
            <a:r>
              <a:rPr lang="en-US" sz="2800" dirty="0" smtClean="0">
                <a:latin typeface="+mj-lt"/>
              </a:rPr>
              <a:t>Town wide, includes:</a:t>
            </a:r>
          </a:p>
          <a:p>
            <a:pPr lvl="1"/>
            <a:r>
              <a:rPr lang="en-US" dirty="0" smtClean="0">
                <a:latin typeface="+mj-lt"/>
              </a:rPr>
              <a:t>Low Impact Development standards</a:t>
            </a:r>
          </a:p>
          <a:p>
            <a:pPr lvl="1"/>
            <a:r>
              <a:rPr lang="en-US" dirty="0" smtClean="0">
                <a:latin typeface="+mj-lt"/>
              </a:rPr>
              <a:t>Total Suspended Solids (TSS),  </a:t>
            </a:r>
            <a:r>
              <a:rPr lang="en-US" dirty="0" smtClean="0">
                <a:latin typeface="+mj-lt"/>
              </a:rPr>
              <a:t>Phosphorus </a:t>
            </a:r>
            <a:r>
              <a:rPr lang="en-US" dirty="0">
                <a:latin typeface="+mj-lt"/>
              </a:rPr>
              <a:t>and </a:t>
            </a:r>
            <a:r>
              <a:rPr lang="en-US" dirty="0" smtClean="0">
                <a:latin typeface="+mj-lt"/>
              </a:rPr>
              <a:t>Total </a:t>
            </a:r>
            <a:r>
              <a:rPr lang="en-US" dirty="0">
                <a:latin typeface="+mj-lt"/>
              </a:rPr>
              <a:t>Nitrogen</a:t>
            </a:r>
            <a:endParaRPr lang="en-US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pPr marL="0" indent="0">
              <a:buNone/>
            </a:pPr>
            <a:endParaRPr lang="en-US" sz="2800" b="1" dirty="0" smtClean="0">
              <a:latin typeface="+mj-lt"/>
            </a:endParaRPr>
          </a:p>
          <a:p>
            <a:pPr marL="0" lvl="0" indent="0">
              <a:buNone/>
            </a:pPr>
            <a:endParaRPr lang="en-US" sz="28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1F5C4-DE65-453E-8C84-A9CE8E7352E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84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Stormwater</a:t>
            </a:r>
            <a:r>
              <a:rPr lang="en-US" dirty="0"/>
              <a:t>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In addition to the recommendations contained in the LW/CL Management Plan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We received input from:</a:t>
            </a:r>
          </a:p>
          <a:p>
            <a:r>
              <a:rPr lang="en-US" dirty="0" smtClean="0">
                <a:latin typeface="+mj-lt"/>
              </a:rPr>
              <a:t>Wolfeboro DPW Director</a:t>
            </a:r>
          </a:p>
          <a:p>
            <a:r>
              <a:rPr lang="en-US" dirty="0" smtClean="0">
                <a:latin typeface="+mj-lt"/>
              </a:rPr>
              <a:t>3 engineering firms</a:t>
            </a:r>
          </a:p>
          <a:p>
            <a:r>
              <a:rPr lang="en-US" dirty="0" smtClean="0">
                <a:latin typeface="+mj-lt"/>
              </a:rPr>
              <a:t>1 Limnologist</a:t>
            </a:r>
          </a:p>
          <a:p>
            <a:r>
              <a:rPr lang="en-US" dirty="0" smtClean="0">
                <a:latin typeface="+mj-lt"/>
              </a:rPr>
              <a:t>Dr. Rob Roseen, UNH </a:t>
            </a:r>
            <a:r>
              <a:rPr lang="en-US" dirty="0" err="1" smtClean="0">
                <a:latin typeface="+mj-lt"/>
              </a:rPr>
              <a:t>Stormwater</a:t>
            </a:r>
            <a:r>
              <a:rPr lang="en-US" dirty="0" smtClean="0">
                <a:latin typeface="+mj-lt"/>
              </a:rPr>
              <a:t> Center </a:t>
            </a:r>
          </a:p>
          <a:p>
            <a:r>
              <a:rPr lang="en-US" dirty="0" smtClean="0">
                <a:latin typeface="+mj-lt"/>
              </a:rPr>
              <a:t>Maine DEP EPA MS4, Phase II </a:t>
            </a:r>
            <a:r>
              <a:rPr lang="en-US" dirty="0" err="1" smtClean="0">
                <a:latin typeface="+mj-lt"/>
              </a:rPr>
              <a:t>Stormwater</a:t>
            </a:r>
            <a:r>
              <a:rPr lang="en-US" dirty="0" smtClean="0">
                <a:latin typeface="+mj-lt"/>
              </a:rPr>
              <a:t> Program Manager</a:t>
            </a:r>
          </a:p>
          <a:p>
            <a:r>
              <a:rPr lang="en-US" dirty="0" smtClean="0">
                <a:latin typeface="+mj-lt"/>
              </a:rPr>
              <a:t>We reviewed most NH EPA MS4 Communities regulations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1F5C4-DE65-453E-8C84-A9CE8E7352E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28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Stormwater</a:t>
            </a:r>
            <a:r>
              <a:rPr lang="en-US" dirty="0" smtClean="0"/>
              <a:t>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err="1">
                <a:latin typeface="+mj-lt"/>
              </a:rPr>
              <a:t>Stormwater</a:t>
            </a:r>
            <a:r>
              <a:rPr lang="en-US" u="sng" dirty="0">
                <a:latin typeface="+mj-lt"/>
              </a:rPr>
              <a:t> Management Plan: </a:t>
            </a:r>
            <a:endParaRPr lang="en-US" u="sng" dirty="0" smtClean="0">
              <a:latin typeface="+mj-lt"/>
            </a:endParaRPr>
          </a:p>
          <a:p>
            <a:pPr lvl="0"/>
            <a:r>
              <a:rPr lang="en-US" sz="2800" dirty="0">
                <a:latin typeface="+mj-lt"/>
              </a:rPr>
              <a:t>Developments that disturb 10,000 or more square feet must submit a </a:t>
            </a:r>
            <a:r>
              <a:rPr lang="en-US" sz="2800" dirty="0" err="1">
                <a:latin typeface="+mj-lt"/>
              </a:rPr>
              <a:t>Stormwater</a:t>
            </a:r>
            <a:r>
              <a:rPr lang="en-US" sz="2800" dirty="0">
                <a:latin typeface="+mj-lt"/>
              </a:rPr>
              <a:t> Management </a:t>
            </a:r>
            <a:r>
              <a:rPr lang="en-US" sz="2800" dirty="0" smtClean="0">
                <a:latin typeface="+mj-lt"/>
              </a:rPr>
              <a:t>Plan</a:t>
            </a:r>
          </a:p>
          <a:p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Measures </a:t>
            </a:r>
            <a:r>
              <a:rPr lang="en-US" sz="2800" dirty="0" smtClean="0">
                <a:latin typeface="+mj-lt"/>
              </a:rPr>
              <a:t>to </a:t>
            </a:r>
            <a:r>
              <a:rPr lang="en-US" sz="2800" dirty="0">
                <a:latin typeface="+mj-lt"/>
              </a:rPr>
              <a:t>prevent or minimize water quality and quantity impacts from </a:t>
            </a:r>
            <a:r>
              <a:rPr lang="en-US" sz="2800" dirty="0" err="1">
                <a:latin typeface="+mj-lt"/>
              </a:rPr>
              <a:t>stormwater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both </a:t>
            </a:r>
            <a:r>
              <a:rPr lang="en-US" sz="2800" dirty="0">
                <a:latin typeface="+mj-lt"/>
              </a:rPr>
              <a:t>during and after construction. </a:t>
            </a:r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BMPs</a:t>
            </a:r>
            <a:r>
              <a:rPr lang="en-US" sz="2800" dirty="0">
                <a:latin typeface="+mj-lt"/>
              </a:rPr>
              <a:t>, LID source controls, </a:t>
            </a:r>
            <a:r>
              <a:rPr lang="en-US" sz="2800" dirty="0" smtClean="0">
                <a:latin typeface="+mj-lt"/>
              </a:rPr>
              <a:t>treatment practices and </a:t>
            </a:r>
            <a:r>
              <a:rPr lang="en-US" sz="2800" b="1" u="sng" dirty="0" smtClean="0">
                <a:latin typeface="+mj-lt"/>
              </a:rPr>
              <a:t>management </a:t>
            </a:r>
            <a:r>
              <a:rPr lang="en-US" sz="2800" b="1" u="sng" dirty="0">
                <a:latin typeface="+mj-lt"/>
              </a:rPr>
              <a:t>and maintenance </a:t>
            </a:r>
            <a:r>
              <a:rPr lang="en-US" sz="2800" b="1" u="sng" dirty="0" smtClean="0">
                <a:latin typeface="+mj-lt"/>
              </a:rPr>
              <a:t>requirements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1F5C4-DE65-453E-8C84-A9CE8E7352E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95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Stormwater</a:t>
            </a:r>
            <a:r>
              <a:rPr lang="en-US" dirty="0" smtClean="0"/>
              <a:t> </a:t>
            </a:r>
            <a:r>
              <a:rPr lang="en-US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latin typeface="+mj-lt"/>
              </a:rPr>
              <a:t>Water Quality Treatment: </a:t>
            </a:r>
            <a:endParaRPr lang="en-US" u="sng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Capture </a:t>
            </a:r>
            <a:r>
              <a:rPr lang="en-US" dirty="0">
                <a:latin typeface="+mj-lt"/>
              </a:rPr>
              <a:t>of </a:t>
            </a:r>
            <a:r>
              <a:rPr lang="en-US" dirty="0" smtClean="0">
                <a:latin typeface="+mj-lt"/>
              </a:rPr>
              <a:t>sediment and nutrients suspended </a:t>
            </a:r>
            <a:r>
              <a:rPr lang="en-US" dirty="0">
                <a:latin typeface="+mj-lt"/>
              </a:rPr>
              <a:t>in </a:t>
            </a:r>
            <a:r>
              <a:rPr lang="en-US" dirty="0" err="1">
                <a:latin typeface="+mj-lt"/>
              </a:rPr>
              <a:t>stormwater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runoff.</a:t>
            </a:r>
          </a:p>
          <a:p>
            <a:r>
              <a:rPr lang="en-US" dirty="0" smtClean="0">
                <a:latin typeface="+mj-lt"/>
              </a:rPr>
              <a:t>Removal </a:t>
            </a:r>
            <a:r>
              <a:rPr lang="en-US" dirty="0">
                <a:latin typeface="+mj-lt"/>
              </a:rPr>
              <a:t>80% of the total suspended solids (TSS), 50% Total Phosphorus and 50% Total Nitrogen load removal </a:t>
            </a:r>
            <a:r>
              <a:rPr lang="en-US" dirty="0" smtClean="0">
                <a:latin typeface="+mj-lt"/>
              </a:rPr>
              <a:t>annually.  </a:t>
            </a:r>
          </a:p>
          <a:p>
            <a:r>
              <a:rPr lang="en-US" dirty="0" smtClean="0">
                <a:latin typeface="+mj-lt"/>
              </a:rPr>
              <a:t>Where impairments exist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system designs must not cause further impairment of </a:t>
            </a:r>
            <a:r>
              <a:rPr lang="en-US" dirty="0">
                <a:latin typeface="+mj-lt"/>
              </a:rPr>
              <a:t>the receiving water.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1F5C4-DE65-453E-8C84-A9CE8E7352E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48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Stormwater</a:t>
            </a:r>
            <a:r>
              <a:rPr lang="en-US" dirty="0" smtClean="0"/>
              <a:t> </a:t>
            </a:r>
            <a:r>
              <a:rPr lang="en-US" dirty="0"/>
              <a:t>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Drainage </a:t>
            </a:r>
            <a:r>
              <a:rPr lang="en-US" sz="2400" b="1" dirty="0">
                <a:latin typeface="+mj-lt"/>
              </a:rPr>
              <a:t>Analysis and Operation and Maintenance Plan </a:t>
            </a:r>
            <a:r>
              <a:rPr lang="en-US" sz="2400" dirty="0" smtClean="0">
                <a:latin typeface="+mj-lt"/>
              </a:rPr>
              <a:t>includes</a:t>
            </a:r>
            <a:r>
              <a:rPr lang="en-US" sz="2400" dirty="0">
                <a:latin typeface="+mj-lt"/>
              </a:rPr>
              <a:t>:</a:t>
            </a:r>
          </a:p>
          <a:p>
            <a:pPr lvl="0"/>
            <a:r>
              <a:rPr lang="en-US" sz="2400" dirty="0" smtClean="0">
                <a:latin typeface="+mj-lt"/>
              </a:rPr>
              <a:t>Calculations </a:t>
            </a:r>
            <a:r>
              <a:rPr lang="en-US" sz="2400" dirty="0">
                <a:latin typeface="+mj-lt"/>
              </a:rPr>
              <a:t>comparing Pre and Post-Development </a:t>
            </a:r>
            <a:r>
              <a:rPr lang="en-US" sz="2400" dirty="0" err="1">
                <a:latin typeface="+mj-lt"/>
              </a:rPr>
              <a:t>stormwater</a:t>
            </a:r>
            <a:r>
              <a:rPr lang="en-US" sz="2400" dirty="0">
                <a:latin typeface="+mj-lt"/>
              </a:rPr>
              <a:t> runoff rates </a:t>
            </a:r>
            <a:r>
              <a:rPr lang="en-US" sz="2400" dirty="0" smtClean="0">
                <a:latin typeface="+mj-lt"/>
              </a:rPr>
              <a:t>on </a:t>
            </a:r>
            <a:r>
              <a:rPr lang="en-US" sz="2400" dirty="0">
                <a:latin typeface="+mj-lt"/>
              </a:rPr>
              <a:t>a 1-inch rainstorm, and the </a:t>
            </a:r>
            <a:r>
              <a:rPr lang="en-US" sz="2400" dirty="0" smtClean="0">
                <a:latin typeface="+mj-lt"/>
              </a:rPr>
              <a:t>2-­</a:t>
            </a:r>
            <a:r>
              <a:rPr lang="en-US" sz="2400" dirty="0">
                <a:latin typeface="+mj-lt"/>
              </a:rPr>
              <a:t>year, 10-year, </a:t>
            </a:r>
            <a:r>
              <a:rPr lang="en-US" sz="2400" dirty="0" smtClean="0">
                <a:latin typeface="+mj-lt"/>
              </a:rPr>
              <a:t> 25-year and 100-year </a:t>
            </a:r>
            <a:r>
              <a:rPr lang="en-US" sz="2400" dirty="0">
                <a:latin typeface="+mj-lt"/>
              </a:rPr>
              <a:t>24-hour frequency </a:t>
            </a:r>
            <a:r>
              <a:rPr lang="en-US" sz="2400" dirty="0" smtClean="0">
                <a:latin typeface="+mj-lt"/>
              </a:rPr>
              <a:t>storms</a:t>
            </a:r>
            <a:endParaRPr lang="en-US" sz="2400" dirty="0">
              <a:latin typeface="+mj-lt"/>
            </a:endParaRPr>
          </a:p>
          <a:p>
            <a:pPr lvl="0"/>
            <a:r>
              <a:rPr lang="en-US" sz="2400" dirty="0" smtClean="0">
                <a:latin typeface="+mj-lt"/>
              </a:rPr>
              <a:t>Drainage </a:t>
            </a:r>
            <a:r>
              <a:rPr lang="en-US" sz="2400" dirty="0">
                <a:latin typeface="+mj-lt"/>
              </a:rPr>
              <a:t>Analysis </a:t>
            </a:r>
            <a:r>
              <a:rPr lang="en-US" sz="2400" dirty="0" smtClean="0">
                <a:latin typeface="+mj-lt"/>
              </a:rPr>
              <a:t>Summary </a:t>
            </a:r>
          </a:p>
          <a:p>
            <a:pPr lvl="0"/>
            <a:r>
              <a:rPr lang="en-US" sz="2400" dirty="0" smtClean="0">
                <a:latin typeface="+mj-lt"/>
              </a:rPr>
              <a:t>Copies </a:t>
            </a:r>
            <a:r>
              <a:rPr lang="en-US" sz="2400" dirty="0">
                <a:latin typeface="+mj-lt"/>
              </a:rPr>
              <a:t>of any additional </a:t>
            </a:r>
            <a:r>
              <a:rPr lang="en-US" sz="2400" dirty="0" smtClean="0">
                <a:latin typeface="+mj-lt"/>
              </a:rPr>
              <a:t>permits</a:t>
            </a:r>
            <a:endParaRPr lang="en-US" sz="2400" dirty="0">
              <a:latin typeface="+mj-lt"/>
            </a:endParaRPr>
          </a:p>
          <a:p>
            <a:pPr lvl="0"/>
            <a:r>
              <a:rPr lang="en-US" sz="2400" b="1" u="sng" dirty="0" smtClean="0">
                <a:latin typeface="+mj-lt"/>
              </a:rPr>
              <a:t>Operation </a:t>
            </a:r>
            <a:r>
              <a:rPr lang="en-US" sz="2400" b="1" u="sng" dirty="0">
                <a:latin typeface="+mj-lt"/>
              </a:rPr>
              <a:t>and Maintenance Plan </a:t>
            </a:r>
            <a:r>
              <a:rPr lang="en-US" sz="2400" b="1" u="sng" dirty="0" smtClean="0">
                <a:latin typeface="+mj-lt"/>
              </a:rPr>
              <a:t>maintenance </a:t>
            </a:r>
            <a:r>
              <a:rPr lang="en-US" sz="2400" dirty="0">
                <a:latin typeface="+mj-lt"/>
              </a:rPr>
              <a:t>of all proposed </a:t>
            </a:r>
            <a:r>
              <a:rPr lang="en-US" sz="2400" dirty="0" err="1">
                <a:latin typeface="+mj-lt"/>
              </a:rPr>
              <a:t>stormwater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management improvements</a:t>
            </a:r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1F5C4-DE65-453E-8C84-A9CE8E7352E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61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23704</TotalTime>
  <Words>629</Words>
  <Application>Microsoft Office PowerPoint</Application>
  <PresentationFormat>On-screen Show (4:3)</PresentationFormat>
  <Paragraphs>124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Flow</vt:lpstr>
      <vt:lpstr>Adobe Acrobat Document</vt:lpstr>
      <vt:lpstr>Microsoft Word Document</vt:lpstr>
      <vt:lpstr> Wolfeboro’s STORMWATER MANAGEMENT REGULATIONS A Work In Progress </vt:lpstr>
      <vt:lpstr>Wolfeboro’s Tool Kit</vt:lpstr>
      <vt:lpstr>Stormwater Regulations</vt:lpstr>
      <vt:lpstr>PowerPoint Presentation</vt:lpstr>
      <vt:lpstr>Stormwater Regulations</vt:lpstr>
      <vt:lpstr>Stormwater Regulations</vt:lpstr>
      <vt:lpstr>Stormwater Requirements</vt:lpstr>
      <vt:lpstr>Stormwater Requirements</vt:lpstr>
      <vt:lpstr>Stormwater Regulations</vt:lpstr>
      <vt:lpstr>Stormwater Regulations</vt:lpstr>
      <vt:lpstr>Stormwater Regulations</vt:lpstr>
      <vt:lpstr>Post Development Monitoring</vt:lpstr>
      <vt:lpstr>Post Development Monitoring</vt:lpstr>
      <vt:lpstr>Streamlining the Process</vt:lpstr>
      <vt:lpstr>PowerPoint Presentation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Wolfeboro Master Plan Natural Resources Chapter</dc:title>
  <dc:creator>Valued Acer Customer</dc:creator>
  <cp:lastModifiedBy>Rob Houseman</cp:lastModifiedBy>
  <cp:revision>1191</cp:revision>
  <cp:lastPrinted>2013-11-05T19:41:47Z</cp:lastPrinted>
  <dcterms:created xsi:type="dcterms:W3CDTF">2009-05-26T18:11:03Z</dcterms:created>
  <dcterms:modified xsi:type="dcterms:W3CDTF">2014-01-31T14:28:45Z</dcterms:modified>
</cp:coreProperties>
</file>