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8" r:id="rId4"/>
    <p:sldId id="260" r:id="rId5"/>
    <p:sldId id="265" r:id="rId6"/>
    <p:sldId id="262" r:id="rId7"/>
    <p:sldId id="263" r:id="rId8"/>
    <p:sldId id="261" r:id="rId9"/>
    <p:sldId id="271" r:id="rId10"/>
    <p:sldId id="266" r:id="rId11"/>
    <p:sldId id="264" r:id="rId12"/>
    <p:sldId id="274" r:id="rId13"/>
    <p:sldId id="267" r:id="rId14"/>
    <p:sldId id="270" r:id="rId15"/>
    <p:sldId id="268" r:id="rId16"/>
    <p:sldId id="269" r:id="rId17"/>
    <p:sldId id="273" r:id="rId18"/>
    <p:sldId id="259" r:id="rId19"/>
    <p:sldId id="27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89866" autoAdjust="0"/>
  </p:normalViewPr>
  <p:slideViewPr>
    <p:cSldViewPr>
      <p:cViewPr varScale="1">
        <p:scale>
          <a:sx n="97" d="100"/>
          <a:sy n="97" d="100"/>
        </p:scale>
        <p:origin x="-11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F99CD3-17C0-451E-87F1-C843095B0D7B}" type="datetimeFigureOut">
              <a:rPr lang="en-US" smtClean="0"/>
              <a:t>1/30/2014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234189-C87C-4EA3-B396-889932C83AE1}" type="slidenum">
              <a:rPr lang="en-US" smtClean="0"/>
              <a:t>‹#›</a:t>
            </a:fld>
            <a:endParaRPr lang="en-US"/>
          </a:p>
        </p:txBody>
      </p:sp>
    </p:spTree>
    <p:extLst>
      <p:ext uri="{BB962C8B-B14F-4D97-AF65-F5344CB8AC3E}">
        <p14:creationId xmlns:p14="http://schemas.microsoft.com/office/powerpoint/2010/main" val="2032793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Generic</a:t>
            </a:r>
            <a:r>
              <a:rPr lang="en-US" baseline="0" dirty="0" smtClean="0"/>
              <a:t> definition… okay, but for New Hampshire we need to add timber… that will be covered by NHTOA   AND (next slide)</a:t>
            </a:r>
            <a:endParaRPr lang="en-US" dirty="0"/>
          </a:p>
        </p:txBody>
      </p:sp>
      <p:sp>
        <p:nvSpPr>
          <p:cNvPr id="4" name="Slide Number Placeholder 3"/>
          <p:cNvSpPr>
            <a:spLocks noGrp="1"/>
          </p:cNvSpPr>
          <p:nvPr>
            <p:ph type="sldNum" sz="quarter" idx="10"/>
          </p:nvPr>
        </p:nvSpPr>
        <p:spPr/>
        <p:txBody>
          <a:bodyPr/>
          <a:lstStyle/>
          <a:p>
            <a:fld id="{8A234189-C87C-4EA3-B396-889932C83AE1}" type="slidenum">
              <a:rPr lang="en-US" smtClean="0"/>
              <a:t>2</a:t>
            </a:fld>
            <a:endParaRPr lang="en-US" dirty="0"/>
          </a:p>
        </p:txBody>
      </p:sp>
    </p:spTree>
    <p:extLst>
      <p:ext uri="{BB962C8B-B14F-4D97-AF65-F5344CB8AC3E}">
        <p14:creationId xmlns:p14="http://schemas.microsoft.com/office/powerpoint/2010/main" val="1447522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Diversity has also been seen in livestock.</a:t>
            </a:r>
            <a:r>
              <a:rPr lang="en-US" baseline="0" dirty="0" smtClean="0"/>
              <a:t>  Alpaca and other fiber bearing animals, alternate sources of dairy, and meat animals… pictured are bison but we have also seen ostrich, rabbit, domesticated deer, and others.  The interest in these species is often based on their cold hardiness, economical impact on resources, and quality of product such as lean meat.</a:t>
            </a:r>
            <a:endParaRPr lang="en-US" dirty="0"/>
          </a:p>
        </p:txBody>
      </p:sp>
      <p:sp>
        <p:nvSpPr>
          <p:cNvPr id="4" name="Slide Number Placeholder 3"/>
          <p:cNvSpPr>
            <a:spLocks noGrp="1"/>
          </p:cNvSpPr>
          <p:nvPr>
            <p:ph type="sldNum" sz="quarter" idx="10"/>
          </p:nvPr>
        </p:nvSpPr>
        <p:spPr/>
        <p:txBody>
          <a:bodyPr/>
          <a:lstStyle/>
          <a:p>
            <a:fld id="{8A234189-C87C-4EA3-B396-889932C83AE1}" type="slidenum">
              <a:rPr lang="en-US" smtClean="0"/>
              <a:t>12</a:t>
            </a:fld>
            <a:endParaRPr lang="en-US" dirty="0"/>
          </a:p>
        </p:txBody>
      </p:sp>
    </p:spTree>
    <p:extLst>
      <p:ext uri="{BB962C8B-B14F-4D97-AF65-F5344CB8AC3E}">
        <p14:creationId xmlns:p14="http://schemas.microsoft.com/office/powerpoint/2010/main" val="3200312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agricultural operations are diversifying their services and investing in professional marketing.</a:t>
            </a:r>
          </a:p>
          <a:p>
            <a:r>
              <a:rPr lang="en-US" baseline="0" dirty="0" smtClean="0"/>
              <a:t>Example: In my area, Gilford, Beans and Greens offers ‘agro-tourism’ in the form of dinner events, corn mazes, wagon rides, petting zoos, participation in local activities.</a:t>
            </a:r>
          </a:p>
          <a:p>
            <a:endParaRPr lang="en-US" dirty="0"/>
          </a:p>
        </p:txBody>
      </p:sp>
      <p:sp>
        <p:nvSpPr>
          <p:cNvPr id="4" name="Slide Number Placeholder 3"/>
          <p:cNvSpPr>
            <a:spLocks noGrp="1"/>
          </p:cNvSpPr>
          <p:nvPr>
            <p:ph type="sldNum" sz="quarter" idx="10"/>
          </p:nvPr>
        </p:nvSpPr>
        <p:spPr/>
        <p:txBody>
          <a:bodyPr/>
          <a:lstStyle/>
          <a:p>
            <a:fld id="{8A234189-C87C-4EA3-B396-889932C83AE1}" type="slidenum">
              <a:rPr lang="en-US" smtClean="0"/>
              <a:t>13</a:t>
            </a:fld>
            <a:endParaRPr lang="en-US"/>
          </a:p>
        </p:txBody>
      </p:sp>
    </p:spTree>
    <p:extLst>
      <p:ext uri="{BB962C8B-B14F-4D97-AF65-F5344CB8AC3E}">
        <p14:creationId xmlns:p14="http://schemas.microsoft.com/office/powerpoint/2010/main" val="1984566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all heard how desperate the food banks</a:t>
            </a:r>
            <a:r>
              <a:rPr lang="en-US" baseline="0" dirty="0" smtClean="0"/>
              <a:t> in NH are for any donations.  They often receive there produce in canned form; in part because it is essentially non-perishable, and it is easer to handle.  We’ve all been hearing about the need they have for fresh fruit and vegetables.  They do receive donations from the large chain stores such as Hannaford’s but the closure of several locations of these chain stores has left a hole.  (Recount survey and results, point out NH Gleans and the handout.)</a:t>
            </a:r>
            <a:endParaRPr lang="en-US" dirty="0"/>
          </a:p>
        </p:txBody>
      </p:sp>
      <p:sp>
        <p:nvSpPr>
          <p:cNvPr id="4" name="Slide Number Placeholder 3"/>
          <p:cNvSpPr>
            <a:spLocks noGrp="1"/>
          </p:cNvSpPr>
          <p:nvPr>
            <p:ph type="sldNum" sz="quarter" idx="10"/>
          </p:nvPr>
        </p:nvSpPr>
        <p:spPr/>
        <p:txBody>
          <a:bodyPr/>
          <a:lstStyle/>
          <a:p>
            <a:fld id="{8A234189-C87C-4EA3-B396-889932C83AE1}" type="slidenum">
              <a:rPr lang="en-US" smtClean="0"/>
              <a:t>14</a:t>
            </a:fld>
            <a:endParaRPr lang="en-US"/>
          </a:p>
        </p:txBody>
      </p:sp>
    </p:spTree>
    <p:extLst>
      <p:ext uri="{BB962C8B-B14F-4D97-AF65-F5344CB8AC3E}">
        <p14:creationId xmlns:p14="http://schemas.microsoft.com/office/powerpoint/2010/main" val="1774143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234189-C87C-4EA3-B396-889932C83AE1}" type="slidenum">
              <a:rPr lang="en-US" smtClean="0"/>
              <a:t>15</a:t>
            </a:fld>
            <a:endParaRPr lang="en-US" dirty="0"/>
          </a:p>
        </p:txBody>
      </p:sp>
    </p:spTree>
    <p:extLst>
      <p:ext uri="{BB962C8B-B14F-4D97-AF65-F5344CB8AC3E}">
        <p14:creationId xmlns:p14="http://schemas.microsoft.com/office/powerpoint/2010/main" val="3236462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234189-C87C-4EA3-B396-889932C83AE1}" type="slidenum">
              <a:rPr lang="en-US" smtClean="0"/>
              <a:t>19</a:t>
            </a:fld>
            <a:endParaRPr lang="en-US"/>
          </a:p>
        </p:txBody>
      </p:sp>
    </p:spTree>
    <p:extLst>
      <p:ext uri="{BB962C8B-B14F-4D97-AF65-F5344CB8AC3E}">
        <p14:creationId xmlns:p14="http://schemas.microsoft.com/office/powerpoint/2010/main" val="3105652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Large</a:t>
            </a:r>
            <a:r>
              <a:rPr lang="en-US" baseline="0" dirty="0" smtClean="0"/>
              <a:t> commercial operations have expanded over the years both in meaning and size</a:t>
            </a:r>
            <a:endParaRPr lang="en-US" dirty="0"/>
          </a:p>
        </p:txBody>
      </p:sp>
      <p:sp>
        <p:nvSpPr>
          <p:cNvPr id="4" name="Slide Number Placeholder 3"/>
          <p:cNvSpPr>
            <a:spLocks noGrp="1"/>
          </p:cNvSpPr>
          <p:nvPr>
            <p:ph type="sldNum" sz="quarter" idx="10"/>
          </p:nvPr>
        </p:nvSpPr>
        <p:spPr/>
        <p:txBody>
          <a:bodyPr/>
          <a:lstStyle/>
          <a:p>
            <a:fld id="{8A234189-C87C-4EA3-B396-889932C83AE1}" type="slidenum">
              <a:rPr lang="en-US" smtClean="0"/>
              <a:t>4</a:t>
            </a:fld>
            <a:endParaRPr lang="en-US"/>
          </a:p>
        </p:txBody>
      </p:sp>
    </p:spTree>
    <p:extLst>
      <p:ext uri="{BB962C8B-B14F-4D97-AF65-F5344CB8AC3E}">
        <p14:creationId xmlns:p14="http://schemas.microsoft.com/office/powerpoint/2010/main" val="1797425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note</a:t>
            </a:r>
            <a:r>
              <a:rPr lang="en-US" baseline="0" dirty="0" smtClean="0"/>
              <a:t> of interest is that, aside for local food guides and farm tours, there really is no publically available listing of all the farms in NH.  One of the reasons given is for security reasons.</a:t>
            </a:r>
            <a:endParaRPr lang="en-US" dirty="0"/>
          </a:p>
        </p:txBody>
      </p:sp>
      <p:sp>
        <p:nvSpPr>
          <p:cNvPr id="4" name="Slide Number Placeholder 3"/>
          <p:cNvSpPr>
            <a:spLocks noGrp="1"/>
          </p:cNvSpPr>
          <p:nvPr>
            <p:ph type="sldNum" sz="quarter" idx="10"/>
          </p:nvPr>
        </p:nvSpPr>
        <p:spPr/>
        <p:txBody>
          <a:bodyPr/>
          <a:lstStyle/>
          <a:p>
            <a:fld id="{8A234189-C87C-4EA3-B396-889932C83AE1}" type="slidenum">
              <a:rPr lang="en-US" smtClean="0"/>
              <a:t>5</a:t>
            </a:fld>
            <a:endParaRPr lang="en-US"/>
          </a:p>
        </p:txBody>
      </p:sp>
    </p:spTree>
    <p:extLst>
      <p:ext uri="{BB962C8B-B14F-4D97-AF65-F5344CB8AC3E}">
        <p14:creationId xmlns:p14="http://schemas.microsoft.com/office/powerpoint/2010/main" val="2236424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activities</a:t>
            </a:r>
            <a:r>
              <a:rPr lang="en-US" baseline="0" dirty="0" smtClean="0"/>
              <a:t> are in growing demand.  Private foundations, non-profits, and the government are all offering grant funds to inform and education school-aged children and their families on gardening and nutrition.   Home gardeners are finding a wealth of information and resources from both public and private resources.  For example: UNH Cooperative Extension and Garden Centers.</a:t>
            </a:r>
          </a:p>
          <a:p>
            <a:r>
              <a:rPr lang="en-US" baseline="0" dirty="0" smtClean="0"/>
              <a:t>Also: programs like NH Farm to School are actively working to link up local producers and buyers for school lunch programs.  Insert information on John Lash.</a:t>
            </a:r>
          </a:p>
        </p:txBody>
      </p:sp>
      <p:sp>
        <p:nvSpPr>
          <p:cNvPr id="4" name="Slide Number Placeholder 3"/>
          <p:cNvSpPr>
            <a:spLocks noGrp="1"/>
          </p:cNvSpPr>
          <p:nvPr>
            <p:ph type="sldNum" sz="quarter" idx="10"/>
          </p:nvPr>
        </p:nvSpPr>
        <p:spPr/>
        <p:txBody>
          <a:bodyPr/>
          <a:lstStyle/>
          <a:p>
            <a:fld id="{8A234189-C87C-4EA3-B396-889932C83AE1}" type="slidenum">
              <a:rPr lang="en-US" smtClean="0"/>
              <a:t>6</a:t>
            </a:fld>
            <a:endParaRPr lang="en-US"/>
          </a:p>
        </p:txBody>
      </p:sp>
    </p:spTree>
    <p:extLst>
      <p:ext uri="{BB962C8B-B14F-4D97-AF65-F5344CB8AC3E}">
        <p14:creationId xmlns:p14="http://schemas.microsoft.com/office/powerpoint/2010/main" val="3061105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developed this list of trends based on meetings I’ve attended and conversations.  I attribute to it no authority but my recollections.</a:t>
            </a:r>
            <a:endParaRPr lang="en-US" dirty="0"/>
          </a:p>
        </p:txBody>
      </p:sp>
      <p:sp>
        <p:nvSpPr>
          <p:cNvPr id="4" name="Slide Number Placeholder 3"/>
          <p:cNvSpPr>
            <a:spLocks noGrp="1"/>
          </p:cNvSpPr>
          <p:nvPr>
            <p:ph type="sldNum" sz="quarter" idx="10"/>
          </p:nvPr>
        </p:nvSpPr>
        <p:spPr/>
        <p:txBody>
          <a:bodyPr/>
          <a:lstStyle/>
          <a:p>
            <a:fld id="{8A234189-C87C-4EA3-B396-889932C83AE1}" type="slidenum">
              <a:rPr lang="en-US" smtClean="0"/>
              <a:t>7</a:t>
            </a:fld>
            <a:endParaRPr lang="en-US"/>
          </a:p>
        </p:txBody>
      </p:sp>
    </p:spTree>
    <p:extLst>
      <p:ext uri="{BB962C8B-B14F-4D97-AF65-F5344CB8AC3E}">
        <p14:creationId xmlns:p14="http://schemas.microsoft.com/office/powerpoint/2010/main" val="1141307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these all women owned farms??</a:t>
            </a:r>
            <a:endParaRPr lang="en-US" dirty="0"/>
          </a:p>
        </p:txBody>
      </p:sp>
      <p:sp>
        <p:nvSpPr>
          <p:cNvPr id="4" name="Slide Number Placeholder 3"/>
          <p:cNvSpPr>
            <a:spLocks noGrp="1"/>
          </p:cNvSpPr>
          <p:nvPr>
            <p:ph type="sldNum" sz="quarter" idx="10"/>
          </p:nvPr>
        </p:nvSpPr>
        <p:spPr/>
        <p:txBody>
          <a:bodyPr/>
          <a:lstStyle/>
          <a:p>
            <a:fld id="{8A234189-C87C-4EA3-B396-889932C83AE1}" type="slidenum">
              <a:rPr lang="en-US" smtClean="0"/>
              <a:t>8</a:t>
            </a:fld>
            <a:endParaRPr lang="en-US"/>
          </a:p>
        </p:txBody>
      </p:sp>
    </p:spTree>
    <p:extLst>
      <p:ext uri="{BB962C8B-B14F-4D97-AF65-F5344CB8AC3E}">
        <p14:creationId xmlns:p14="http://schemas.microsoft.com/office/powerpoint/2010/main" val="1608396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chef</a:t>
            </a:r>
            <a:r>
              <a:rPr lang="en-US" baseline="0" dirty="0" smtClean="0"/>
              <a:t> at the Mountain View Grand purchases locally grown produce through a centralized cooperative.</a:t>
            </a:r>
            <a:endParaRPr lang="en-US" dirty="0"/>
          </a:p>
        </p:txBody>
      </p:sp>
      <p:sp>
        <p:nvSpPr>
          <p:cNvPr id="4" name="Slide Number Placeholder 3"/>
          <p:cNvSpPr>
            <a:spLocks noGrp="1"/>
          </p:cNvSpPr>
          <p:nvPr>
            <p:ph type="sldNum" sz="quarter" idx="10"/>
          </p:nvPr>
        </p:nvSpPr>
        <p:spPr/>
        <p:txBody>
          <a:bodyPr/>
          <a:lstStyle/>
          <a:p>
            <a:fld id="{8A234189-C87C-4EA3-B396-889932C83AE1}" type="slidenum">
              <a:rPr lang="en-US" smtClean="0"/>
              <a:t>9</a:t>
            </a:fld>
            <a:endParaRPr lang="en-US"/>
          </a:p>
        </p:txBody>
      </p:sp>
    </p:spTree>
    <p:extLst>
      <p:ext uri="{BB962C8B-B14F-4D97-AF65-F5344CB8AC3E}">
        <p14:creationId xmlns:p14="http://schemas.microsoft.com/office/powerpoint/2010/main" val="2091986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Touch on the success of Manchester</a:t>
            </a:r>
            <a:r>
              <a:rPr lang="en-US" baseline="0" dirty="0" smtClean="0"/>
              <a:t> commercial refugee program.</a:t>
            </a:r>
            <a:endParaRPr lang="en-US" dirty="0"/>
          </a:p>
        </p:txBody>
      </p:sp>
      <p:sp>
        <p:nvSpPr>
          <p:cNvPr id="4" name="Slide Number Placeholder 3"/>
          <p:cNvSpPr>
            <a:spLocks noGrp="1"/>
          </p:cNvSpPr>
          <p:nvPr>
            <p:ph type="sldNum" sz="quarter" idx="10"/>
          </p:nvPr>
        </p:nvSpPr>
        <p:spPr/>
        <p:txBody>
          <a:bodyPr/>
          <a:lstStyle/>
          <a:p>
            <a:fld id="{8A234189-C87C-4EA3-B396-889932C83AE1}" type="slidenum">
              <a:rPr lang="en-US" smtClean="0"/>
              <a:t>10</a:t>
            </a:fld>
            <a:endParaRPr lang="en-US"/>
          </a:p>
        </p:txBody>
      </p:sp>
    </p:spTree>
    <p:extLst>
      <p:ext uri="{BB962C8B-B14F-4D97-AF65-F5344CB8AC3E}">
        <p14:creationId xmlns:p14="http://schemas.microsoft.com/office/powerpoint/2010/main" val="2546590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Seasonal high tunnels</a:t>
            </a:r>
            <a:r>
              <a:rPr lang="en-US" baseline="0" dirty="0" smtClean="0"/>
              <a:t> have proven to add weeks to both ends of the growing season.  The USDA is expanding their square foot allowed through its cost-share program for the tunnels.</a:t>
            </a:r>
          </a:p>
          <a:p>
            <a:r>
              <a:rPr lang="en-US" baseline="0" dirty="0" smtClean="0"/>
              <a:t>I see more information and programs on seed saving, alternative forms of gardening, chicken swaps, and backyard programs.</a:t>
            </a:r>
            <a:endParaRPr lang="en-US" dirty="0"/>
          </a:p>
        </p:txBody>
      </p:sp>
      <p:sp>
        <p:nvSpPr>
          <p:cNvPr id="4" name="Slide Number Placeholder 3"/>
          <p:cNvSpPr>
            <a:spLocks noGrp="1"/>
          </p:cNvSpPr>
          <p:nvPr>
            <p:ph type="sldNum" sz="quarter" idx="10"/>
          </p:nvPr>
        </p:nvSpPr>
        <p:spPr/>
        <p:txBody>
          <a:bodyPr/>
          <a:lstStyle/>
          <a:p>
            <a:fld id="{8A234189-C87C-4EA3-B396-889932C83AE1}" type="slidenum">
              <a:rPr lang="en-US" smtClean="0"/>
              <a:t>11</a:t>
            </a:fld>
            <a:endParaRPr lang="en-US"/>
          </a:p>
        </p:txBody>
      </p:sp>
    </p:spTree>
    <p:extLst>
      <p:ext uri="{BB962C8B-B14F-4D97-AF65-F5344CB8AC3E}">
        <p14:creationId xmlns:p14="http://schemas.microsoft.com/office/powerpoint/2010/main" val="2973800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8699A8E7-3645-460F-B6D9-CE49A7988B00}" type="datetimeFigureOut">
              <a:rPr lang="en-US" smtClean="0"/>
              <a:t>1/30/2014</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16174594-C3D2-4456-B00C-D529892A551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99A8E7-3645-460F-B6D9-CE49A7988B00}" type="datetimeFigureOut">
              <a:rPr lang="en-US" smtClean="0"/>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74594-C3D2-4456-B00C-D529892A551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99A8E7-3645-460F-B6D9-CE49A7988B00}" type="datetimeFigureOut">
              <a:rPr lang="en-US" smtClean="0"/>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74594-C3D2-4456-B00C-D529892A551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699A8E7-3645-460F-B6D9-CE49A7988B00}" type="datetimeFigureOut">
              <a:rPr lang="en-US" smtClean="0"/>
              <a:t>1/30/2014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16174594-C3D2-4456-B00C-D529892A551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8699A8E7-3645-460F-B6D9-CE49A7988B00}" type="datetimeFigureOut">
              <a:rPr lang="en-US" smtClean="0"/>
              <a:t>1/30/2014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16174594-C3D2-4456-B00C-D529892A5518}"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8699A8E7-3645-460F-B6D9-CE49A7988B00}" type="datetimeFigureOut">
              <a:rPr lang="en-US" smtClean="0"/>
              <a:t>1/30/2014</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6174594-C3D2-4456-B00C-D529892A551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8699A8E7-3645-460F-B6D9-CE49A7988B00}" type="datetimeFigureOut">
              <a:rPr lang="en-US" smtClean="0"/>
              <a:t>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16174594-C3D2-4456-B00C-D529892A5518}"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699A8E7-3645-460F-B6D9-CE49A7988B00}" type="datetimeFigureOut">
              <a:rPr lang="en-US" smtClean="0"/>
              <a:t>1/30/2014</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74594-C3D2-4456-B00C-D529892A551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699A8E7-3645-460F-B6D9-CE49A7988B00}" type="datetimeFigureOut">
              <a:rPr lang="en-US" smtClean="0"/>
              <a:t>1/30/2014</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74594-C3D2-4456-B00C-D529892A551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699A8E7-3645-460F-B6D9-CE49A7988B00}" type="datetimeFigureOut">
              <a:rPr lang="en-US" smtClean="0"/>
              <a:t>1/30/2014</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74594-C3D2-4456-B00C-D529892A551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8699A8E7-3645-460F-B6D9-CE49A7988B00}" type="datetimeFigureOut">
              <a:rPr lang="en-US" smtClean="0"/>
              <a:t>1/30/2014</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16174594-C3D2-4456-B00C-D529892A5518}"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699A8E7-3645-460F-B6D9-CE49A7988B00}" type="datetimeFigureOut">
              <a:rPr lang="en-US" smtClean="0"/>
              <a:t>1/30/2014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6174594-C3D2-4456-B00C-D529892A5518}"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7"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1.jp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41.gif"/><Relationship Id="rId3" Type="http://schemas.openxmlformats.org/officeDocument/2006/relationships/image" Target="../media/image38.png"/><Relationship Id="rId7" Type="http://schemas.openxmlformats.org/officeDocument/2006/relationships/image" Target="../media/image40.jpg"/><Relationship Id="rId2" Type="http://schemas.openxmlformats.org/officeDocument/2006/relationships/image" Target="../media/image37.png"/><Relationship Id="rId1" Type="http://schemas.openxmlformats.org/officeDocument/2006/relationships/slideLayout" Target="../slideLayouts/slideLayout8.xml"/><Relationship Id="rId6" Type="http://schemas.openxmlformats.org/officeDocument/2006/relationships/image" Target="../media/image39.jpeg"/><Relationship Id="rId5" Type="http://schemas.openxmlformats.org/officeDocument/2006/relationships/hyperlink" Target="https://www.facebook.com/photo.php?fbid=487187524661894&amp;set=a.487187517995228.97850.487181061329207&amp;type=1&amp;source=11" TargetMode="External"/><Relationship Id="rId4" Type="http://schemas.openxmlformats.org/officeDocument/2006/relationships/hyperlink" Target="http://www.lrfn.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jpg"/><Relationship Id="rId1" Type="http://schemas.openxmlformats.org/officeDocument/2006/relationships/slideLayout" Target="../slideLayouts/slideLayout8.xml"/><Relationship Id="rId5" Type="http://schemas.openxmlformats.org/officeDocument/2006/relationships/image" Target="../media/image45.jpg"/><Relationship Id="rId4" Type="http://schemas.openxmlformats.org/officeDocument/2006/relationships/image" Target="../media/image44.jpg"/></Relationships>
</file>

<file path=ppt/slides/_rels/slide1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png"/><Relationship Id="rId1" Type="http://schemas.openxmlformats.org/officeDocument/2006/relationships/slideLayout" Target="../slideLayouts/slideLayout8.xml"/><Relationship Id="rId4" Type="http://schemas.openxmlformats.org/officeDocument/2006/relationships/image" Target="../media/image48.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www.merriam-webster.com/dictionary/agriculture"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5.jp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2800" cap="none" dirty="0" smtClean="0">
                <a:latin typeface="Lucida Handwriting" panose="03010101010101010101" pitchFamily="66" charset="0"/>
              </a:rPr>
              <a:t>Agriculture In The Lakes Region</a:t>
            </a:r>
            <a:endParaRPr lang="en-US" sz="2800" cap="none" dirty="0">
              <a:latin typeface="Lucida Handwriting" panose="03010101010101010101" pitchFamily="66" charset="0"/>
            </a:endParaRPr>
          </a:p>
        </p:txBody>
      </p:sp>
      <p:sp>
        <p:nvSpPr>
          <p:cNvPr id="6" name="Text Placeholder 5"/>
          <p:cNvSpPr>
            <a:spLocks noGrp="1"/>
          </p:cNvSpPr>
          <p:nvPr>
            <p:ph type="body" idx="2"/>
          </p:nvPr>
        </p:nvSpPr>
        <p:spPr>
          <a:xfrm>
            <a:off x="228600" y="609600"/>
            <a:ext cx="8839200" cy="914400"/>
          </a:xfrm>
        </p:spPr>
        <p:txBody>
          <a:bodyPr>
            <a:normAutofit fontScale="92500" lnSpcReduction="10000"/>
          </a:bodyPr>
          <a:lstStyle/>
          <a:p>
            <a:pPr algn="ctr"/>
            <a:r>
              <a:rPr lang="en-US" sz="1900" b="1" dirty="0"/>
              <a:t>Natural Resources in the Lakes Region: Regional Stories, Trends &amp; Goals for the </a:t>
            </a:r>
            <a:r>
              <a:rPr lang="en-US" sz="1900" b="1" dirty="0" smtClean="0"/>
              <a:t>Future</a:t>
            </a:r>
          </a:p>
          <a:p>
            <a:pPr algn="ctr"/>
            <a:endParaRPr lang="en-US" sz="1800" b="1" dirty="0"/>
          </a:p>
          <a:p>
            <a:pPr algn="ctr"/>
            <a:r>
              <a:rPr lang="en-US" sz="1700" b="1" dirty="0" smtClean="0"/>
              <a:t>January 31, 2014		Meredith Community Center</a:t>
            </a:r>
            <a:endParaRPr lang="en-US" sz="1700" b="1" dirty="0"/>
          </a:p>
        </p:txBody>
      </p:sp>
      <p:pic>
        <p:nvPicPr>
          <p:cNvPr id="7" name="Content Placeholder 6"/>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b="14775"/>
          <a:stretch/>
        </p:blipFill>
        <p:spPr>
          <a:xfrm>
            <a:off x="1752600" y="1905000"/>
            <a:ext cx="5334000" cy="3177339"/>
          </a:xfrm>
        </p:spPr>
      </p:pic>
    </p:spTree>
    <p:extLst>
      <p:ext uri="{BB962C8B-B14F-4D97-AF65-F5344CB8AC3E}">
        <p14:creationId xmlns:p14="http://schemas.microsoft.com/office/powerpoint/2010/main" val="922905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457201" y="609600"/>
            <a:ext cx="2286000" cy="4419600"/>
          </a:xfrm>
        </p:spPr>
        <p:txBody>
          <a:bodyPr/>
          <a:lstStyle/>
          <a:p>
            <a:r>
              <a:rPr lang="en-US" sz="1600" dirty="0" smtClean="0"/>
              <a:t>Small Farms</a:t>
            </a:r>
          </a:p>
          <a:p>
            <a:pPr algn="ctr"/>
            <a:endParaRPr lang="en-US" dirty="0"/>
          </a:p>
          <a:p>
            <a:pPr algn="ctr"/>
            <a:r>
              <a:rPr lang="en-US" dirty="0" smtClean="0"/>
              <a:t>Women Owned </a:t>
            </a:r>
          </a:p>
          <a:p>
            <a:pPr algn="ctr"/>
            <a:r>
              <a:rPr lang="en-US" dirty="0"/>
              <a:t> </a:t>
            </a:r>
            <a:r>
              <a:rPr lang="en-US" dirty="0" smtClean="0"/>
              <a:t>         and </a:t>
            </a:r>
          </a:p>
          <a:p>
            <a:pPr algn="ctr"/>
            <a:r>
              <a:rPr lang="en-US" dirty="0" smtClean="0"/>
              <a:t>Operated Farms</a:t>
            </a:r>
          </a:p>
          <a:p>
            <a:endParaRPr lang="en-US" dirty="0"/>
          </a:p>
          <a:p>
            <a:r>
              <a:rPr lang="en-US" dirty="0"/>
              <a:t>Almost 96 percent of New Hampshire farms are classified as “small farms” by the US Department of Agriculture</a:t>
            </a:r>
            <a:r>
              <a:rPr lang="en-US" dirty="0" smtClean="0"/>
              <a:t>.</a:t>
            </a:r>
          </a:p>
          <a:p>
            <a:endParaRPr lang="en-US" dirty="0"/>
          </a:p>
          <a:p>
            <a:endParaRPr lang="en-US" dirty="0"/>
          </a:p>
          <a:p>
            <a:r>
              <a:rPr lang="en-US" dirty="0" smtClean="0"/>
              <a:t>As our refugee population grows, I predict we will see significant success for these communities in local food production.</a:t>
            </a:r>
          </a:p>
          <a:p>
            <a:endParaRPr lang="en-US" dirty="0"/>
          </a:p>
          <a:p>
            <a:endParaRPr lang="en-US" dirty="0" smtClean="0"/>
          </a:p>
          <a:p>
            <a:endParaRPr lang="en-US" dirty="0" smtClean="0"/>
          </a:p>
          <a:p>
            <a:endParaRPr lang="en-US" dirty="0" smtClean="0"/>
          </a:p>
          <a:p>
            <a:endParaRPr lang="en-US" dirty="0"/>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048000" y="304800"/>
            <a:ext cx="5867400" cy="4724399"/>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5105400"/>
            <a:ext cx="6534150" cy="1390245"/>
          </a:xfrm>
          <a:prstGeom prst="rect">
            <a:avLst/>
          </a:prstGeom>
        </p:spPr>
      </p:pic>
    </p:spTree>
    <p:extLst>
      <p:ext uri="{BB962C8B-B14F-4D97-AF65-F5344CB8AC3E}">
        <p14:creationId xmlns:p14="http://schemas.microsoft.com/office/powerpoint/2010/main" val="3713382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457200" y="609600"/>
            <a:ext cx="4800600" cy="4800600"/>
          </a:xfrm>
        </p:spPr>
        <p:txBody>
          <a:bodyPr/>
          <a:lstStyle/>
          <a:p>
            <a:r>
              <a:rPr lang="en-US" sz="1600" dirty="0" smtClean="0"/>
              <a:t>Diversified Inventory &amp; Season Extension</a:t>
            </a:r>
          </a:p>
          <a:p>
            <a:endParaRPr lang="en-US" dirty="0"/>
          </a:p>
          <a:p>
            <a:r>
              <a:rPr lang="en-US" dirty="0" smtClean="0"/>
              <a:t>Seasonal High Tunnels</a:t>
            </a:r>
          </a:p>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3429000"/>
            <a:ext cx="3408947" cy="2590800"/>
          </a:xfrm>
          <a:prstGeom prst="rect">
            <a:avLst/>
          </a:prstGeom>
        </p:spPr>
      </p:pic>
      <p:pic>
        <p:nvPicPr>
          <p:cNvPr id="6" name="Content Placeholder 5"/>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381000" y="1681489"/>
            <a:ext cx="3200400" cy="2400300"/>
          </a:xfr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0300" y="3733800"/>
            <a:ext cx="1830324" cy="1713184"/>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75242" y="838200"/>
            <a:ext cx="2043439" cy="2043439"/>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67200" y="566350"/>
            <a:ext cx="2095500" cy="2587137"/>
          </a:xfrm>
          <a:prstGeom prst="rect">
            <a:avLst/>
          </a:prstGeom>
        </p:spPr>
      </p:pic>
      <p:sp>
        <p:nvSpPr>
          <p:cNvPr id="10" name="TextBox 9"/>
          <p:cNvSpPr txBox="1"/>
          <p:nvPr/>
        </p:nvSpPr>
        <p:spPr>
          <a:xfrm>
            <a:off x="6675242" y="2971800"/>
            <a:ext cx="2043439" cy="523220"/>
          </a:xfrm>
          <a:prstGeom prst="rect">
            <a:avLst/>
          </a:prstGeom>
          <a:noFill/>
        </p:spPr>
        <p:txBody>
          <a:bodyPr wrap="square" rtlCol="0">
            <a:spAutoFit/>
          </a:bodyPr>
          <a:lstStyle/>
          <a:p>
            <a:r>
              <a:rPr lang="en-US" sz="1400" dirty="0" smtClean="0"/>
              <a:t>Seed saving, swapping, heritage varieties</a:t>
            </a:r>
            <a:endParaRPr lang="en-US" sz="1400" dirty="0"/>
          </a:p>
        </p:txBody>
      </p:sp>
    </p:spTree>
    <p:extLst>
      <p:ext uri="{BB962C8B-B14F-4D97-AF65-F5344CB8AC3E}">
        <p14:creationId xmlns:p14="http://schemas.microsoft.com/office/powerpoint/2010/main" val="3306108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p:txBody>
          <a:bodyPr/>
          <a:lstStyle/>
          <a:p>
            <a:r>
              <a:rPr lang="en-US" dirty="0" smtClean="0"/>
              <a:t>Diversity continued…</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311467"/>
            <a:ext cx="3624111" cy="262533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1371600"/>
            <a:ext cx="3333750" cy="2505075"/>
          </a:xfrm>
          <a:prstGeom prst="rect">
            <a:avLst/>
          </a:prstGeom>
        </p:spPr>
      </p:pic>
      <p:pic>
        <p:nvPicPr>
          <p:cNvPr id="5122" name="Picture 2"/>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bwMode="auto">
          <a:xfrm>
            <a:off x="3200400" y="3495675"/>
            <a:ext cx="2837635" cy="2374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4131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p:txBody>
          <a:bodyPr/>
          <a:lstStyle/>
          <a:p>
            <a:r>
              <a:rPr lang="en-US" dirty="0" smtClean="0"/>
              <a:t>Marketing</a:t>
            </a:r>
          </a:p>
          <a:p>
            <a:endParaRPr lang="en-US" dirty="0"/>
          </a:p>
          <a:p>
            <a:r>
              <a:rPr lang="en-US" dirty="0" smtClean="0"/>
              <a:t>Destination Activities</a:t>
            </a:r>
          </a:p>
          <a:p>
            <a:r>
              <a:rPr lang="en-US" dirty="0" smtClean="0"/>
              <a:t>Publications</a:t>
            </a:r>
          </a:p>
          <a:p>
            <a:r>
              <a:rPr lang="en-US" dirty="0" smtClean="0"/>
              <a:t>On-line Resources</a:t>
            </a:r>
          </a:p>
          <a:p>
            <a:endParaRPr lang="en-US" dirty="0" smtClean="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429000"/>
            <a:ext cx="3352800" cy="2621890"/>
          </a:xfrm>
          <a:prstGeom prst="rect">
            <a:avLst/>
          </a:prstGeom>
        </p:spPr>
      </p:pic>
      <p:sp>
        <p:nvSpPr>
          <p:cNvPr id="7" name="TextBox 6"/>
          <p:cNvSpPr txBox="1"/>
          <p:nvPr/>
        </p:nvSpPr>
        <p:spPr>
          <a:xfrm>
            <a:off x="457200" y="6050890"/>
            <a:ext cx="3276600" cy="246221"/>
          </a:xfrm>
          <a:prstGeom prst="rect">
            <a:avLst/>
          </a:prstGeom>
          <a:noFill/>
        </p:spPr>
        <p:txBody>
          <a:bodyPr wrap="square" rtlCol="0">
            <a:spAutoFit/>
          </a:bodyPr>
          <a:lstStyle/>
          <a:p>
            <a:r>
              <a:rPr lang="en-US" sz="1000" dirty="0" smtClean="0"/>
              <a:t>Photo: Beans and Greens Farm at Old Home Day</a:t>
            </a:r>
            <a:endParaRPr lang="en-US" sz="10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0523" y="533400"/>
            <a:ext cx="4241800" cy="3181350"/>
          </a:xfrm>
          <a:prstGeom prst="rect">
            <a:avLst/>
          </a:prstGeom>
        </p:spPr>
      </p:pic>
      <p:pic>
        <p:nvPicPr>
          <p:cNvPr id="5" name="Content Placeholder 4"/>
          <p:cNvPicPr>
            <a:picLocks noGrp="1" noChangeAspect="1"/>
          </p:cNvPicPr>
          <p:nvPr>
            <p:ph sz="half" idx="1"/>
          </p:nvPr>
        </p:nvPicPr>
        <p:blipFill>
          <a:blip r:embed="rId5" cstate="print">
            <a:extLst>
              <a:ext uri="{28A0092B-C50C-407E-A947-70E740481C1C}">
                <a14:useLocalDpi xmlns:a14="http://schemas.microsoft.com/office/drawing/2010/main" val="0"/>
              </a:ext>
            </a:extLst>
          </a:blip>
          <a:stretch>
            <a:fillRect/>
          </a:stretch>
        </p:blipFill>
        <p:spPr>
          <a:xfrm>
            <a:off x="5943600" y="1981200"/>
            <a:ext cx="2886045" cy="3733800"/>
          </a:xfrm>
        </p:spPr>
      </p:pic>
      <p:sp>
        <p:nvSpPr>
          <p:cNvPr id="2" name="TextBox 1"/>
          <p:cNvSpPr txBox="1"/>
          <p:nvPr/>
        </p:nvSpPr>
        <p:spPr>
          <a:xfrm>
            <a:off x="5943600" y="5791200"/>
            <a:ext cx="1371600" cy="246221"/>
          </a:xfrm>
          <a:prstGeom prst="rect">
            <a:avLst/>
          </a:prstGeom>
          <a:noFill/>
        </p:spPr>
        <p:txBody>
          <a:bodyPr wrap="square" rtlCol="0">
            <a:spAutoFit/>
          </a:bodyPr>
          <a:lstStyle/>
          <a:p>
            <a:r>
              <a:rPr lang="en-US" sz="1000" dirty="0" smtClean="0"/>
              <a:t>Photo: Nicole Hogan</a:t>
            </a:r>
            <a:endParaRPr lang="en-US" sz="1000" dirty="0"/>
          </a:p>
        </p:txBody>
      </p:sp>
      <p:sp>
        <p:nvSpPr>
          <p:cNvPr id="4" name="TextBox 3"/>
          <p:cNvSpPr txBox="1"/>
          <p:nvPr/>
        </p:nvSpPr>
        <p:spPr>
          <a:xfrm>
            <a:off x="3886200" y="3714750"/>
            <a:ext cx="1981200" cy="246221"/>
          </a:xfrm>
          <a:prstGeom prst="rect">
            <a:avLst/>
          </a:prstGeom>
          <a:noFill/>
        </p:spPr>
        <p:txBody>
          <a:bodyPr wrap="square" rtlCol="0">
            <a:spAutoFit/>
          </a:bodyPr>
          <a:lstStyle/>
          <a:p>
            <a:r>
              <a:rPr lang="en-US" sz="1000" dirty="0" smtClean="0"/>
              <a:t>Photo: Beans and Greens Farm</a:t>
            </a:r>
            <a:endParaRPr lang="en-US" sz="1000" dirty="0"/>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4541837"/>
            <a:ext cx="1828800"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382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457200" y="609600"/>
            <a:ext cx="3505200" cy="4800600"/>
          </a:xfrm>
        </p:spPr>
        <p:txBody>
          <a:bodyPr/>
          <a:lstStyle/>
          <a:p>
            <a:r>
              <a:rPr lang="en-US" dirty="0" smtClean="0"/>
              <a:t>Marketing continued …</a:t>
            </a:r>
          </a:p>
          <a:p>
            <a:endParaRPr lang="en-US" dirty="0"/>
          </a:p>
          <a:p>
            <a:r>
              <a:rPr lang="en-US" dirty="0" smtClean="0"/>
              <a:t>Community Supported Agriculture (CSA)</a:t>
            </a:r>
          </a:p>
          <a:p>
            <a:endParaRPr lang="en-US" dirty="0"/>
          </a:p>
          <a:p>
            <a:r>
              <a:rPr lang="en-US" dirty="0" smtClean="0"/>
              <a:t>Donations to Food Pantries/Kitchens</a:t>
            </a:r>
          </a:p>
          <a:p>
            <a:endParaRPr lang="en-US" dirty="0"/>
          </a:p>
          <a:p>
            <a:endParaRPr lang="en-US" dirty="0"/>
          </a:p>
        </p:txBody>
      </p:sp>
      <p:sp>
        <p:nvSpPr>
          <p:cNvPr id="6" name="Content Placeholder 5"/>
          <p:cNvSpPr>
            <a:spLocks noGrp="1"/>
          </p:cNvSpPr>
          <p:nvPr>
            <p:ph sz="half" idx="1"/>
          </p:nvPr>
        </p:nvSpPr>
        <p:spPr>
          <a:xfrm>
            <a:off x="4191000" y="609600"/>
            <a:ext cx="4724400" cy="4800600"/>
          </a:xfrm>
        </p:spPr>
        <p:txBody>
          <a:bodyPr>
            <a:normAutofit/>
          </a:bodyPr>
          <a:lstStyle/>
          <a:p>
            <a:pPr marL="0" indent="0">
              <a:spcBef>
                <a:spcPts val="0"/>
              </a:spcBef>
              <a:buNone/>
            </a:pPr>
            <a:r>
              <a:rPr lang="en-US" sz="1400" dirty="0"/>
              <a:t>Today there are over 1,500 CSA </a:t>
            </a:r>
            <a:r>
              <a:rPr lang="en-US" sz="1400" dirty="0" smtClean="0"/>
              <a:t>farms</a:t>
            </a:r>
          </a:p>
          <a:p>
            <a:pPr marL="0" indent="0">
              <a:spcBef>
                <a:spcPts val="0"/>
              </a:spcBef>
              <a:buNone/>
            </a:pPr>
            <a:r>
              <a:rPr lang="en-US" sz="1400" dirty="0" smtClean="0"/>
              <a:t> </a:t>
            </a:r>
            <a:r>
              <a:rPr lang="en-US" sz="1400" dirty="0"/>
              <a:t>across the United States and Canada. </a:t>
            </a:r>
            <a:endParaRPr lang="en-US" sz="1400" dirty="0" smtClean="0"/>
          </a:p>
          <a:p>
            <a:pPr marL="0" indent="0">
              <a:spcBef>
                <a:spcPts val="0"/>
              </a:spcBef>
              <a:buNone/>
            </a:pPr>
            <a:r>
              <a:rPr lang="en-US" sz="1400" dirty="0" smtClean="0"/>
              <a:t>The CSA concept </a:t>
            </a:r>
            <a:r>
              <a:rPr lang="en-US" sz="1400" dirty="0"/>
              <a:t>is a growing, viable </a:t>
            </a:r>
            <a:endParaRPr lang="en-US" sz="1400" dirty="0" smtClean="0"/>
          </a:p>
          <a:p>
            <a:pPr marL="0" indent="0">
              <a:spcBef>
                <a:spcPts val="0"/>
              </a:spcBef>
              <a:buNone/>
            </a:pPr>
            <a:r>
              <a:rPr lang="en-US" sz="1400" dirty="0" smtClean="0"/>
              <a:t>trend </a:t>
            </a:r>
            <a:r>
              <a:rPr lang="en-US" sz="1400" dirty="0"/>
              <a:t>that can be a less costly </a:t>
            </a:r>
            <a:endParaRPr lang="en-US" sz="1400" dirty="0" smtClean="0"/>
          </a:p>
          <a:p>
            <a:pPr marL="0" indent="0">
              <a:spcBef>
                <a:spcPts val="0"/>
              </a:spcBef>
              <a:buNone/>
            </a:pPr>
            <a:r>
              <a:rPr lang="en-US" sz="1400" dirty="0" smtClean="0"/>
              <a:t>alternative </a:t>
            </a:r>
            <a:r>
              <a:rPr lang="en-US" sz="1400" dirty="0"/>
              <a:t>to buying </a:t>
            </a:r>
            <a:r>
              <a:rPr lang="en-US" sz="1400" dirty="0" smtClean="0"/>
              <a:t>from supermarkets</a:t>
            </a:r>
          </a:p>
          <a:p>
            <a:pPr marL="0" indent="0">
              <a:spcBef>
                <a:spcPts val="0"/>
              </a:spcBef>
              <a:buNone/>
            </a:pPr>
            <a:r>
              <a:rPr lang="en-US" sz="1400" dirty="0" smtClean="0"/>
              <a:t> </a:t>
            </a:r>
            <a:r>
              <a:rPr lang="en-US" sz="1400" dirty="0"/>
              <a:t>and great outdoor fun for the whole family</a:t>
            </a:r>
            <a:r>
              <a:rPr lang="en-US" sz="1400" dirty="0" smtClean="0"/>
              <a:t>.</a:t>
            </a:r>
          </a:p>
          <a:p>
            <a:pPr marL="0" indent="0">
              <a:spcBef>
                <a:spcPts val="0"/>
              </a:spcBef>
              <a:buNone/>
            </a:pPr>
            <a:r>
              <a:rPr lang="en-US" sz="1400" dirty="0" smtClean="0"/>
              <a:t>(NHCSA.com)</a:t>
            </a:r>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endParaRPr lang="en-US" sz="1400" dirty="0" smtClean="0"/>
          </a:p>
          <a:p>
            <a:pPr marL="0" indent="0">
              <a:buNone/>
            </a:pPr>
            <a:endParaRPr lang="en-US" sz="1400" dirty="0"/>
          </a:p>
          <a:p>
            <a:pPr marL="0" indent="0">
              <a:buNone/>
            </a:pPr>
            <a:r>
              <a:rPr lang="en-US" sz="1400" dirty="0"/>
              <a:t/>
            </a:r>
            <a:br>
              <a:rPr lang="en-US" sz="1400" dirty="0"/>
            </a:br>
            <a:endParaRPr lang="en-US" sz="1400"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8881" r="6294" b="6227"/>
          <a:stretch/>
        </p:blipFill>
        <p:spPr>
          <a:xfrm>
            <a:off x="7543800" y="457200"/>
            <a:ext cx="1347019" cy="153629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2667000"/>
            <a:ext cx="2466975" cy="184785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1400" y="3446206"/>
            <a:ext cx="1895475" cy="240982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 y="4522224"/>
            <a:ext cx="2076450" cy="1752600"/>
          </a:xfrm>
          <a:prstGeom prst="rect">
            <a:avLst/>
          </a:prstGeom>
        </p:spPr>
      </p:pic>
      <p:sp>
        <p:nvSpPr>
          <p:cNvPr id="11" name="TextBox 10"/>
          <p:cNvSpPr txBox="1"/>
          <p:nvPr/>
        </p:nvSpPr>
        <p:spPr>
          <a:xfrm>
            <a:off x="2847975" y="4724400"/>
            <a:ext cx="581025" cy="369332"/>
          </a:xfrm>
          <a:prstGeom prst="rect">
            <a:avLst/>
          </a:prstGeom>
          <a:noFill/>
        </p:spPr>
        <p:txBody>
          <a:bodyPr wrap="square" rtlCol="0">
            <a:spAutoFit/>
          </a:bodyPr>
          <a:lstStyle/>
          <a:p>
            <a:r>
              <a:rPr lang="en-US" dirty="0" smtClean="0">
                <a:sym typeface="Wingdings"/>
              </a:rPr>
              <a:t></a:t>
            </a:r>
            <a:endParaRPr lang="en-US" dirty="0"/>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55544" y="3295650"/>
            <a:ext cx="1826405" cy="2560381"/>
          </a:xfrm>
          <a:prstGeom prst="rect">
            <a:avLst/>
          </a:prstGeom>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36879" y="4628389"/>
            <a:ext cx="633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553200" y="6019800"/>
            <a:ext cx="2337619" cy="246221"/>
          </a:xfrm>
          <a:prstGeom prst="rect">
            <a:avLst/>
          </a:prstGeom>
          <a:noFill/>
        </p:spPr>
        <p:txBody>
          <a:bodyPr wrap="square" rtlCol="0">
            <a:spAutoFit/>
          </a:bodyPr>
          <a:lstStyle/>
          <a:p>
            <a:r>
              <a:rPr lang="en-US" sz="1000" dirty="0" smtClean="0"/>
              <a:t>Photos: Google Images various sources</a:t>
            </a:r>
            <a:endParaRPr lang="en-US" sz="1000" dirty="0"/>
          </a:p>
        </p:txBody>
      </p:sp>
    </p:spTree>
    <p:extLst>
      <p:ext uri="{BB962C8B-B14F-4D97-AF65-F5344CB8AC3E}">
        <p14:creationId xmlns:p14="http://schemas.microsoft.com/office/powerpoint/2010/main" val="3594238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457200" y="609600"/>
            <a:ext cx="3581400" cy="4800600"/>
          </a:xfrm>
        </p:spPr>
        <p:txBody>
          <a:bodyPr/>
          <a:lstStyle/>
          <a:p>
            <a:r>
              <a:rPr lang="en-US" sz="1600" dirty="0" smtClean="0"/>
              <a:t>Buy Local, Eat Local</a:t>
            </a:r>
          </a:p>
          <a:p>
            <a:endParaRPr lang="en-US" dirty="0"/>
          </a:p>
          <a:p>
            <a:endParaRPr lang="en-US" dirty="0"/>
          </a:p>
          <a:p>
            <a:endParaRPr lang="en-US" dirty="0" smtClean="0"/>
          </a:p>
          <a:p>
            <a:endParaRPr lang="en-US" dirty="0" smtClean="0"/>
          </a:p>
          <a:p>
            <a:r>
              <a:rPr lang="en-US" dirty="0" smtClean="0"/>
              <a:t>Beyond farmers’ markets I am seeing more and more evidence of local farmers and value-added producers making inroads into mainstream markets.</a:t>
            </a:r>
          </a:p>
          <a:p>
            <a:endParaRPr lang="en-US" dirty="0"/>
          </a:p>
          <a:p>
            <a:r>
              <a:rPr lang="en-US" dirty="0" smtClean="0"/>
              <a:t>From what I’m told it’s not an easy process but some have been able to meet the demand.</a:t>
            </a:r>
          </a:p>
          <a:p>
            <a:endParaRPr lang="en-US" dirty="0"/>
          </a:p>
          <a:p>
            <a:endParaRPr lang="en-US" dirty="0" smtClean="0"/>
          </a:p>
          <a:p>
            <a:pPr marL="285750" indent="-285750">
              <a:buFont typeface="Wingdings" panose="05000000000000000000" pitchFamily="2" charset="2"/>
              <a:buChar char="v"/>
            </a:pPr>
            <a:endParaRPr lang="en-US" dirty="0" smtClean="0"/>
          </a:p>
          <a:p>
            <a:pPr marL="285750" indent="-285750">
              <a:buFont typeface="Wingdings" panose="05000000000000000000" pitchFamily="2" charset="2"/>
              <a:buChar char="v"/>
            </a:pPr>
            <a:endParaRPr lang="en-US" dirty="0"/>
          </a:p>
        </p:txBody>
      </p:sp>
      <p:pic>
        <p:nvPicPr>
          <p:cNvPr id="9" name="Content Placeholder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724400" y="1143000"/>
            <a:ext cx="3340327" cy="3678774"/>
          </a:xfrm>
        </p:spPr>
      </p:pic>
    </p:spTree>
    <p:extLst>
      <p:ext uri="{BB962C8B-B14F-4D97-AF65-F5344CB8AC3E}">
        <p14:creationId xmlns:p14="http://schemas.microsoft.com/office/powerpoint/2010/main" val="40804473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457200" y="609600"/>
            <a:ext cx="3008313" cy="5791200"/>
          </a:xfrm>
        </p:spPr>
        <p:txBody>
          <a:bodyPr>
            <a:normAutofit fontScale="92500" lnSpcReduction="20000"/>
          </a:bodyPr>
          <a:lstStyle/>
          <a:p>
            <a:r>
              <a:rPr lang="en-US" sz="1800" dirty="0" smtClean="0"/>
              <a:t>Networking</a:t>
            </a:r>
          </a:p>
          <a:p>
            <a:endParaRPr lang="en-US" dirty="0"/>
          </a:p>
          <a:p>
            <a:pPr>
              <a:lnSpc>
                <a:spcPct val="110000"/>
              </a:lnSpc>
              <a:spcBef>
                <a:spcPts val="0"/>
              </a:spcBef>
            </a:pPr>
            <a:r>
              <a:rPr lang="en-US" i="1" u="sng" dirty="0" smtClean="0"/>
              <a:t>Grassroots:</a:t>
            </a:r>
          </a:p>
          <a:p>
            <a:pPr>
              <a:lnSpc>
                <a:spcPct val="110000"/>
              </a:lnSpc>
              <a:spcBef>
                <a:spcPts val="0"/>
              </a:spcBef>
            </a:pPr>
            <a:endParaRPr lang="en-US" sz="500" dirty="0" smtClean="0"/>
          </a:p>
          <a:p>
            <a:pPr>
              <a:lnSpc>
                <a:spcPct val="110000"/>
              </a:lnSpc>
              <a:spcBef>
                <a:spcPts val="0"/>
              </a:spcBef>
            </a:pPr>
            <a:r>
              <a:rPr lang="en-US" dirty="0" smtClean="0"/>
              <a:t>Barnstead Farmers and Gardeners Network</a:t>
            </a:r>
          </a:p>
          <a:p>
            <a:pPr>
              <a:lnSpc>
                <a:spcPct val="110000"/>
              </a:lnSpc>
            </a:pPr>
            <a:endParaRPr lang="en-US" dirty="0"/>
          </a:p>
          <a:p>
            <a:pPr>
              <a:lnSpc>
                <a:spcPct val="110000"/>
              </a:lnSpc>
            </a:pPr>
            <a:r>
              <a:rPr lang="en-US" dirty="0" smtClean="0"/>
              <a:t>Small and Beginner Farmers of NH</a:t>
            </a:r>
          </a:p>
          <a:p>
            <a:pPr>
              <a:lnSpc>
                <a:spcPct val="110000"/>
              </a:lnSpc>
            </a:pPr>
            <a:endParaRPr lang="en-US" dirty="0"/>
          </a:p>
          <a:p>
            <a:pPr>
              <a:lnSpc>
                <a:spcPct val="110000"/>
              </a:lnSpc>
            </a:pPr>
            <a:r>
              <a:rPr lang="en-US" dirty="0" smtClean="0"/>
              <a:t>Lakes Region Food Network</a:t>
            </a:r>
          </a:p>
          <a:p>
            <a:pPr>
              <a:lnSpc>
                <a:spcPct val="110000"/>
              </a:lnSpc>
            </a:pPr>
            <a:endParaRPr lang="en-US" dirty="0"/>
          </a:p>
          <a:p>
            <a:pPr>
              <a:lnSpc>
                <a:spcPct val="110000"/>
              </a:lnSpc>
            </a:pPr>
            <a:r>
              <a:rPr lang="en-US" dirty="0" smtClean="0"/>
              <a:t>Local Foods Plymouth</a:t>
            </a:r>
          </a:p>
          <a:p>
            <a:pPr>
              <a:lnSpc>
                <a:spcPct val="110000"/>
              </a:lnSpc>
            </a:pPr>
            <a:endParaRPr lang="en-US" dirty="0"/>
          </a:p>
          <a:p>
            <a:pPr>
              <a:lnSpc>
                <a:spcPct val="110000"/>
              </a:lnSpc>
              <a:spcBef>
                <a:spcPts val="0"/>
              </a:spcBef>
            </a:pPr>
            <a:r>
              <a:rPr lang="en-US" i="1" u="sng" dirty="0" smtClean="0"/>
              <a:t>Organizations:</a:t>
            </a:r>
          </a:p>
          <a:p>
            <a:pPr>
              <a:lnSpc>
                <a:spcPct val="110000"/>
              </a:lnSpc>
              <a:spcBef>
                <a:spcPts val="0"/>
              </a:spcBef>
            </a:pPr>
            <a:endParaRPr lang="en-US" sz="500" dirty="0" smtClean="0"/>
          </a:p>
          <a:p>
            <a:pPr>
              <a:lnSpc>
                <a:spcPct val="110000"/>
              </a:lnSpc>
              <a:spcBef>
                <a:spcPts val="0"/>
              </a:spcBef>
            </a:pPr>
            <a:r>
              <a:rPr lang="en-US" dirty="0" smtClean="0"/>
              <a:t>Northeast Organic Farmers Association – New Hampshire</a:t>
            </a:r>
          </a:p>
          <a:p>
            <a:pPr>
              <a:lnSpc>
                <a:spcPct val="110000"/>
              </a:lnSpc>
            </a:pPr>
            <a:endParaRPr lang="en-US" dirty="0"/>
          </a:p>
          <a:p>
            <a:pPr>
              <a:lnSpc>
                <a:spcPct val="110000"/>
              </a:lnSpc>
            </a:pPr>
            <a:r>
              <a:rPr lang="en-US" dirty="0" smtClean="0"/>
              <a:t>NH Farm Bureau Association</a:t>
            </a:r>
          </a:p>
          <a:p>
            <a:pPr>
              <a:lnSpc>
                <a:spcPct val="110000"/>
              </a:lnSpc>
            </a:pPr>
            <a:endParaRPr lang="en-US" dirty="0"/>
          </a:p>
          <a:p>
            <a:pPr>
              <a:lnSpc>
                <a:spcPct val="110000"/>
              </a:lnSpc>
            </a:pPr>
            <a:r>
              <a:rPr lang="en-US" dirty="0" smtClean="0"/>
              <a:t>New Hampshire Made</a:t>
            </a:r>
          </a:p>
          <a:p>
            <a:pPr>
              <a:lnSpc>
                <a:spcPct val="110000"/>
              </a:lnSpc>
            </a:pPr>
            <a:endParaRPr lang="en-US" dirty="0"/>
          </a:p>
          <a:p>
            <a:pPr>
              <a:lnSpc>
                <a:spcPct val="110000"/>
              </a:lnSpc>
            </a:pPr>
            <a:r>
              <a:rPr lang="en-US" dirty="0" smtClean="0"/>
              <a:t>And more!</a:t>
            </a:r>
          </a:p>
          <a:p>
            <a:endParaRPr lang="en-US" dirty="0" smtClean="0"/>
          </a:p>
          <a:p>
            <a:pPr>
              <a:lnSpc>
                <a:spcPct val="110000"/>
              </a:lnSpc>
              <a:spcBef>
                <a:spcPts val="0"/>
              </a:spcBef>
            </a:pPr>
            <a:r>
              <a:rPr lang="en-US" i="1" u="sng" dirty="0" smtClean="0"/>
              <a:t>Municipal:</a:t>
            </a:r>
          </a:p>
          <a:p>
            <a:pPr>
              <a:lnSpc>
                <a:spcPct val="110000"/>
              </a:lnSpc>
              <a:spcBef>
                <a:spcPts val="0"/>
              </a:spcBef>
            </a:pPr>
            <a:endParaRPr lang="en-US" sz="500" dirty="0"/>
          </a:p>
          <a:p>
            <a:pPr>
              <a:lnSpc>
                <a:spcPct val="110000"/>
              </a:lnSpc>
              <a:spcBef>
                <a:spcPts val="0"/>
              </a:spcBef>
            </a:pPr>
            <a:r>
              <a:rPr lang="en-US" dirty="0" smtClean="0"/>
              <a:t>Agricultural Commissions</a:t>
            </a:r>
          </a:p>
          <a:p>
            <a:pPr>
              <a:lnSpc>
                <a:spcPct val="110000"/>
              </a:lnSpc>
              <a:spcBef>
                <a:spcPts val="0"/>
              </a:spcBef>
            </a:pPr>
            <a:endParaRPr lang="en-US" dirty="0"/>
          </a:p>
          <a:p>
            <a:pPr>
              <a:lnSpc>
                <a:spcPct val="110000"/>
              </a:lnSpc>
              <a:spcBef>
                <a:spcPts val="0"/>
              </a:spcBef>
            </a:pPr>
            <a:r>
              <a:rPr lang="en-US" dirty="0" smtClean="0"/>
              <a:t>Conservation Commissions</a:t>
            </a:r>
            <a:endParaRPr lang="en-US" dirty="0"/>
          </a:p>
          <a:p>
            <a:endParaRPr lang="en-US" dirty="0" smtClean="0"/>
          </a:p>
          <a:p>
            <a:endParaRPr lang="en-US" dirty="0"/>
          </a:p>
          <a:p>
            <a:endParaRPr lang="en-US" dirty="0" smtClean="0"/>
          </a:p>
          <a:p>
            <a:endParaRPr lang="en-US" dirty="0"/>
          </a:p>
          <a:p>
            <a:endParaRPr lang="en-US" dirty="0"/>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248400" y="5182969"/>
            <a:ext cx="2395936" cy="1237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1132" y="717407"/>
            <a:ext cx="1657528" cy="1236961"/>
          </a:xfrm>
          <a:prstGeom prst="rect">
            <a:avLst/>
          </a:prstGeom>
        </p:spPr>
      </p:pic>
      <p:sp>
        <p:nvSpPr>
          <p:cNvPr id="5" name="Rectangle 4"/>
          <p:cNvSpPr/>
          <p:nvPr/>
        </p:nvSpPr>
        <p:spPr>
          <a:xfrm>
            <a:off x="4229100" y="2362200"/>
            <a:ext cx="4038600" cy="738664"/>
          </a:xfrm>
          <a:prstGeom prst="rect">
            <a:avLst/>
          </a:prstGeom>
        </p:spPr>
        <p:txBody>
          <a:bodyPr wrap="square">
            <a:spAutoFit/>
          </a:bodyPr>
          <a:lstStyle/>
          <a:p>
            <a:r>
              <a:rPr lang="en-US" b="1" dirty="0">
                <a:hlinkClick r:id="rId4" tooltip="Lakes Region Food Network"/>
              </a:rPr>
              <a:t>Lakes Region Food Network</a:t>
            </a:r>
            <a:endParaRPr lang="en-US" b="1" dirty="0"/>
          </a:p>
          <a:p>
            <a:r>
              <a:rPr lang="en-US" sz="1200" b="1" dirty="0"/>
              <a:t>An on-going community conversation about the food system </a:t>
            </a:r>
            <a:endParaRPr lang="en-US" sz="1200" b="1" dirty="0" smtClean="0"/>
          </a:p>
          <a:p>
            <a:r>
              <a:rPr lang="en-US" sz="1200" b="1" dirty="0" smtClean="0"/>
              <a:t>in </a:t>
            </a:r>
            <a:r>
              <a:rPr lang="en-US" sz="1200" b="1" dirty="0"/>
              <a:t>New Hampshire's Lakes Region</a:t>
            </a:r>
          </a:p>
        </p:txBody>
      </p:sp>
      <p:pic>
        <p:nvPicPr>
          <p:cNvPr id="6" name="Picture 2" descr="The Barnstead Farmers and Gardeners Network">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1898" y="430368"/>
            <a:ext cx="1524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458497" y="1998961"/>
            <a:ext cx="2989006" cy="246221"/>
          </a:xfrm>
          <a:prstGeom prst="rect">
            <a:avLst/>
          </a:prstGeom>
        </p:spPr>
        <p:txBody>
          <a:bodyPr wrap="square">
            <a:spAutoFit/>
          </a:bodyPr>
          <a:lstStyle/>
          <a:p>
            <a:r>
              <a:rPr lang="en-US" sz="1000" b="1" dirty="0"/>
              <a:t>The Barnstead Farmers and Gardeners Network</a:t>
            </a:r>
            <a:endParaRPr lang="en-US" sz="1000" dirty="0"/>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81400" y="3288268"/>
            <a:ext cx="1773903" cy="1773903"/>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33703" y="3603441"/>
            <a:ext cx="2933432" cy="1401236"/>
          </a:xfrm>
          <a:prstGeom prst="rect">
            <a:avLst/>
          </a:prstGeom>
        </p:spPr>
      </p:pic>
    </p:spTree>
    <p:extLst>
      <p:ext uri="{BB962C8B-B14F-4D97-AF65-F5344CB8AC3E}">
        <p14:creationId xmlns:p14="http://schemas.microsoft.com/office/powerpoint/2010/main" val="34998584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p:txBody>
          <a:bodyPr/>
          <a:lstStyle/>
          <a:p>
            <a:r>
              <a:rPr lang="en-US" dirty="0" smtClean="0"/>
              <a:t>Science Based Operation Methods</a:t>
            </a:r>
          </a:p>
          <a:p>
            <a:endParaRPr lang="en-US" dirty="0"/>
          </a:p>
          <a:p>
            <a:r>
              <a:rPr lang="en-US" dirty="0" smtClean="0"/>
              <a:t>Soils:  Cornell Soil Health</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29000" y="1323975"/>
            <a:ext cx="5340350" cy="91348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609600"/>
            <a:ext cx="4352925" cy="7143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0" y="2362200"/>
            <a:ext cx="3895725" cy="336330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1506855"/>
            <a:ext cx="2857500" cy="2238375"/>
          </a:xfrm>
          <a:prstGeom prst="rect">
            <a:avLst/>
          </a:prstGeom>
        </p:spPr>
      </p:pic>
      <p:sp>
        <p:nvSpPr>
          <p:cNvPr id="9" name="Rectangle 8"/>
          <p:cNvSpPr/>
          <p:nvPr/>
        </p:nvSpPr>
        <p:spPr>
          <a:xfrm>
            <a:off x="228600" y="3759978"/>
            <a:ext cx="3962400" cy="2246769"/>
          </a:xfrm>
          <a:prstGeom prst="rect">
            <a:avLst/>
          </a:prstGeom>
        </p:spPr>
        <p:txBody>
          <a:bodyPr wrap="square">
            <a:spAutoFit/>
          </a:bodyPr>
          <a:lstStyle/>
          <a:p>
            <a:r>
              <a:rPr lang="en-US" sz="1400" b="1" dirty="0"/>
              <a:t>What is soil health</a:t>
            </a:r>
            <a:endParaRPr lang="en-US" sz="1400" dirty="0"/>
          </a:p>
          <a:p>
            <a:r>
              <a:rPr lang="en-US" sz="1400" dirty="0"/>
              <a:t>Soil Health is the capacity of the soil to function to sustain life. A healthy soil can be used productively without adversely affecting its future productivity, the ecosystem or the environment. Soil health emphasizes the integration of biological with chemical and physical measures of soil quality (used synonymously with “soil health”) that affect farmers' profits, risks, and the environment.</a:t>
            </a:r>
          </a:p>
        </p:txBody>
      </p:sp>
    </p:spTree>
    <p:extLst>
      <p:ext uri="{BB962C8B-B14F-4D97-AF65-F5344CB8AC3E}">
        <p14:creationId xmlns:p14="http://schemas.microsoft.com/office/powerpoint/2010/main" val="596633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p:txBody>
          <a:bodyPr/>
          <a:lstStyle/>
          <a:p>
            <a:r>
              <a:rPr lang="en-US" dirty="0" smtClean="0"/>
              <a:t>Soils: Carbon Sequestration</a:t>
            </a:r>
          </a:p>
          <a:p>
            <a:r>
              <a:rPr lang="en-US" dirty="0"/>
              <a:t> </a:t>
            </a:r>
            <a:r>
              <a:rPr lang="en-US" dirty="0" smtClean="0"/>
              <a:t>          Cover Cropping </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4038600"/>
            <a:ext cx="2819400" cy="1885950"/>
          </a:xfrm>
        </p:spPr>
      </p:pic>
      <p:sp>
        <p:nvSpPr>
          <p:cNvPr id="7" name="Rectangle 6"/>
          <p:cNvSpPr/>
          <p:nvPr/>
        </p:nvSpPr>
        <p:spPr>
          <a:xfrm>
            <a:off x="457200" y="1302774"/>
            <a:ext cx="2514600" cy="2462213"/>
          </a:xfrm>
          <a:prstGeom prst="rect">
            <a:avLst/>
          </a:prstGeom>
        </p:spPr>
        <p:txBody>
          <a:bodyPr wrap="square">
            <a:spAutoFit/>
          </a:bodyPr>
          <a:lstStyle/>
          <a:p>
            <a:r>
              <a:rPr lang="en-US" sz="1400" dirty="0" smtClean="0"/>
              <a:t>New Hampshire has 40% of its land area in agricultural soils, yet farms only 10% and imports 95% of its food and fuel. New Hampshire has no significant petroleum resources. To feed and fuel itself from sustainable natural resources, New Hampshire must improve its soils while also improving production.</a:t>
            </a:r>
            <a:endParaRPr lang="en-US" sz="1400" dirty="0"/>
          </a:p>
        </p:txBody>
      </p:sp>
      <p:sp>
        <p:nvSpPr>
          <p:cNvPr id="8" name="Rectangle 7"/>
          <p:cNvSpPr/>
          <p:nvPr/>
        </p:nvSpPr>
        <p:spPr>
          <a:xfrm>
            <a:off x="6096000" y="838200"/>
            <a:ext cx="2895600" cy="2246769"/>
          </a:xfrm>
          <a:prstGeom prst="rect">
            <a:avLst/>
          </a:prstGeom>
        </p:spPr>
        <p:txBody>
          <a:bodyPr wrap="square">
            <a:spAutoFit/>
          </a:bodyPr>
          <a:lstStyle/>
          <a:p>
            <a:r>
              <a:rPr lang="en-US" sz="1400" dirty="0"/>
              <a:t>Our mission is to foster a resilient energy and food system for New Hampshire by providing technical education and practical agricultural examples. An educational non-profit organization established in 2006, </a:t>
            </a:r>
            <a:r>
              <a:rPr lang="en-US" sz="1400" dirty="0" err="1"/>
              <a:t>GreenStart</a:t>
            </a:r>
            <a:r>
              <a:rPr lang="en-US" sz="1400" dirty="0"/>
              <a:t> sees food and fuel security as the end-product of a vibrant, sustainable agriculture system in New Hampshire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9281" y="3200400"/>
            <a:ext cx="3271838" cy="2175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172200" y="5372640"/>
            <a:ext cx="2286000" cy="400110"/>
          </a:xfrm>
          <a:prstGeom prst="rect">
            <a:avLst/>
          </a:prstGeom>
          <a:noFill/>
        </p:spPr>
        <p:txBody>
          <a:bodyPr wrap="square" rtlCol="0">
            <a:spAutoFit/>
          </a:bodyPr>
          <a:lstStyle/>
          <a:p>
            <a:r>
              <a:rPr lang="en-US" sz="1000" dirty="0" smtClean="0"/>
              <a:t>Photo: No till dual operation single pass planting (sunflower, corn, beans)</a:t>
            </a:r>
            <a:endParaRPr lang="en-US" sz="1000"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0" y="1067568"/>
            <a:ext cx="2021153" cy="2667922"/>
          </a:xfrm>
          <a:prstGeom prst="rect">
            <a:avLst/>
          </a:prstGeom>
        </p:spPr>
      </p:pic>
      <p:sp>
        <p:nvSpPr>
          <p:cNvPr id="12" name="Rectangle 11"/>
          <p:cNvSpPr/>
          <p:nvPr/>
        </p:nvSpPr>
        <p:spPr>
          <a:xfrm>
            <a:off x="3639476" y="3757613"/>
            <a:ext cx="1600200" cy="553998"/>
          </a:xfrm>
          <a:prstGeom prst="rect">
            <a:avLst/>
          </a:prstGeom>
        </p:spPr>
        <p:txBody>
          <a:bodyPr wrap="square">
            <a:spAutoFit/>
          </a:bodyPr>
          <a:lstStyle/>
          <a:p>
            <a:r>
              <a:rPr lang="en-US" sz="1000" dirty="0" smtClean="0"/>
              <a:t>Photo: Assess </a:t>
            </a:r>
            <a:r>
              <a:rPr lang="en-US" sz="1000" dirty="0"/>
              <a:t>compaction while you collect your soil samples. </a:t>
            </a:r>
          </a:p>
        </p:txBody>
      </p:sp>
    </p:spTree>
    <p:extLst>
      <p:ext uri="{BB962C8B-B14F-4D97-AF65-F5344CB8AC3E}">
        <p14:creationId xmlns:p14="http://schemas.microsoft.com/office/powerpoint/2010/main" val="1300437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648200" y="609600"/>
            <a:ext cx="4267200" cy="4800600"/>
          </a:xfrm>
        </p:spPr>
        <p:txBody>
          <a:bodyPr>
            <a:normAutofit/>
          </a:bodyPr>
          <a:lstStyle/>
          <a:p>
            <a:pPr marL="0" indent="0">
              <a:buNone/>
            </a:pPr>
            <a:r>
              <a:rPr lang="en-US" sz="1800" dirty="0" smtClean="0"/>
              <a:t>Meeting the Challenges</a:t>
            </a:r>
          </a:p>
          <a:p>
            <a:endParaRPr lang="en-US" sz="1400" dirty="0"/>
          </a:p>
          <a:p>
            <a:pPr marL="0" indent="0">
              <a:buNone/>
            </a:pPr>
            <a:r>
              <a:rPr lang="en-US" sz="1400" dirty="0" smtClean="0"/>
              <a:t>Networking</a:t>
            </a:r>
          </a:p>
          <a:p>
            <a:pPr marL="0" indent="0">
              <a:buNone/>
            </a:pPr>
            <a:endParaRPr lang="en-US" sz="1400" dirty="0"/>
          </a:p>
          <a:p>
            <a:pPr marL="0" indent="0">
              <a:buNone/>
            </a:pPr>
            <a:r>
              <a:rPr lang="en-US" sz="1400" dirty="0"/>
              <a:t>Bulk Buying and Collaborations</a:t>
            </a:r>
          </a:p>
          <a:p>
            <a:pPr marL="0" indent="0">
              <a:buNone/>
            </a:pPr>
            <a:endParaRPr lang="en-US" sz="1400" dirty="0" smtClean="0"/>
          </a:p>
          <a:p>
            <a:pPr marL="0" indent="0">
              <a:buNone/>
            </a:pPr>
            <a:r>
              <a:rPr lang="en-US" sz="1400" dirty="0" smtClean="0"/>
              <a:t>Lobby</a:t>
            </a:r>
          </a:p>
          <a:p>
            <a:pPr marL="0" indent="0">
              <a:buNone/>
            </a:pPr>
            <a:endParaRPr lang="en-US" sz="1400" dirty="0"/>
          </a:p>
          <a:p>
            <a:pPr marL="0" indent="0">
              <a:buNone/>
            </a:pPr>
            <a:r>
              <a:rPr lang="en-US" sz="1400" dirty="0" smtClean="0"/>
              <a:t>Land leasing</a:t>
            </a:r>
          </a:p>
          <a:p>
            <a:pPr marL="0" indent="0">
              <a:buNone/>
            </a:pPr>
            <a:endParaRPr lang="en-US" sz="1400" dirty="0"/>
          </a:p>
          <a:p>
            <a:pPr marL="0" indent="0">
              <a:buNone/>
            </a:pPr>
            <a:r>
              <a:rPr lang="en-US" sz="1400" dirty="0" smtClean="0"/>
              <a:t>Become involved </a:t>
            </a:r>
            <a:endParaRPr lang="en-US" sz="1400" dirty="0"/>
          </a:p>
          <a:p>
            <a:pPr marL="0" indent="0">
              <a:buNone/>
            </a:pPr>
            <a:endParaRPr lang="en-US" sz="1400" dirty="0" smtClean="0"/>
          </a:p>
          <a:p>
            <a:pPr marL="0" indent="0">
              <a:buNone/>
            </a:pPr>
            <a:r>
              <a:rPr lang="en-US" sz="1400" dirty="0"/>
              <a:t>Your thoughts???</a:t>
            </a:r>
          </a:p>
        </p:txBody>
      </p:sp>
      <p:sp>
        <p:nvSpPr>
          <p:cNvPr id="7" name="Text Placeholder 6"/>
          <p:cNvSpPr>
            <a:spLocks noGrp="1"/>
          </p:cNvSpPr>
          <p:nvPr>
            <p:ph type="body" idx="2"/>
          </p:nvPr>
        </p:nvSpPr>
        <p:spPr>
          <a:xfrm>
            <a:off x="609600" y="609600"/>
            <a:ext cx="3008313" cy="4800600"/>
          </a:xfrm>
        </p:spPr>
        <p:txBody>
          <a:bodyPr/>
          <a:lstStyle/>
          <a:p>
            <a:r>
              <a:rPr lang="en-US" sz="1800" dirty="0" smtClean="0"/>
              <a:t>Challenges</a:t>
            </a:r>
          </a:p>
          <a:p>
            <a:endParaRPr lang="en-US" dirty="0"/>
          </a:p>
          <a:p>
            <a:r>
              <a:rPr lang="en-US" dirty="0" smtClean="0"/>
              <a:t>Regulatory </a:t>
            </a:r>
          </a:p>
          <a:p>
            <a:endParaRPr lang="en-US" dirty="0" smtClean="0"/>
          </a:p>
          <a:p>
            <a:r>
              <a:rPr lang="en-US" dirty="0" smtClean="0"/>
              <a:t>Rising resource costs</a:t>
            </a:r>
          </a:p>
          <a:p>
            <a:endParaRPr lang="en-US" dirty="0"/>
          </a:p>
          <a:p>
            <a:r>
              <a:rPr lang="en-US" dirty="0"/>
              <a:t>Non- Ag friendly local </a:t>
            </a:r>
            <a:r>
              <a:rPr lang="en-US" dirty="0" smtClean="0"/>
              <a:t>ordinances</a:t>
            </a:r>
          </a:p>
          <a:p>
            <a:endParaRPr lang="en-US" dirty="0"/>
          </a:p>
          <a:p>
            <a:r>
              <a:rPr lang="en-US" dirty="0" smtClean="0"/>
              <a:t>Loss of farmland</a:t>
            </a:r>
            <a:endParaRPr lang="en-US" dirty="0"/>
          </a:p>
          <a:p>
            <a:endParaRPr lang="en-US" dirty="0"/>
          </a:p>
          <a:p>
            <a:r>
              <a:rPr lang="en-US" dirty="0"/>
              <a:t>Food Safety and Modernization </a:t>
            </a:r>
            <a:r>
              <a:rPr lang="en-US" dirty="0" smtClean="0"/>
              <a:t>Act</a:t>
            </a:r>
          </a:p>
          <a:p>
            <a:endParaRPr lang="en-US" dirty="0"/>
          </a:p>
          <a:p>
            <a:r>
              <a:rPr lang="en-US" dirty="0" smtClean="0"/>
              <a:t>Aging farmer population</a:t>
            </a:r>
          </a:p>
          <a:p>
            <a:endParaRPr lang="en-US" dirty="0"/>
          </a:p>
          <a:p>
            <a:r>
              <a:rPr lang="en-US" dirty="0" smtClean="0"/>
              <a:t>Financing for young aspiring farmers</a:t>
            </a:r>
          </a:p>
          <a:p>
            <a:endParaRPr lang="en-US" dirty="0"/>
          </a:p>
          <a:p>
            <a:endParaRPr lang="en-US" dirty="0"/>
          </a:p>
          <a:p>
            <a:endParaRPr lang="en-US" dirty="0"/>
          </a:p>
          <a:p>
            <a:endParaRPr lang="en-US" dirty="0" smtClean="0"/>
          </a:p>
          <a:p>
            <a:endParaRPr lang="en-US" dirty="0"/>
          </a:p>
        </p:txBody>
      </p:sp>
    </p:spTree>
    <p:extLst>
      <p:ext uri="{BB962C8B-B14F-4D97-AF65-F5344CB8AC3E}">
        <p14:creationId xmlns:p14="http://schemas.microsoft.com/office/powerpoint/2010/main" val="2700429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p:txBody>
          <a:bodyPr>
            <a:normAutofit/>
          </a:bodyPr>
          <a:lstStyle/>
          <a:p>
            <a:r>
              <a:rPr lang="en-US" sz="2000" dirty="0" smtClean="0"/>
              <a:t>What is ‘</a:t>
            </a:r>
            <a:r>
              <a:rPr lang="en-US" sz="2000" i="1" dirty="0" smtClean="0"/>
              <a:t>Agriculture</a:t>
            </a:r>
            <a:r>
              <a:rPr lang="en-US" sz="2000" dirty="0" smtClean="0"/>
              <a:t>’?</a:t>
            </a:r>
          </a:p>
          <a:p>
            <a:endParaRPr lang="en-US" sz="1600" dirty="0"/>
          </a:p>
          <a:p>
            <a:r>
              <a:rPr lang="en-US" sz="1600" dirty="0"/>
              <a:t>the science, art, or practice of cultivating the soil, producing crops, and raising livestock and in varying degrees the preparation and marketing of the resulting products </a:t>
            </a:r>
            <a:r>
              <a:rPr lang="en-US" sz="1000" dirty="0" smtClean="0">
                <a:hlinkClick r:id="rId3"/>
              </a:rPr>
              <a:t>http</a:t>
            </a:r>
            <a:r>
              <a:rPr lang="en-US" sz="1000" dirty="0">
                <a:hlinkClick r:id="rId3"/>
              </a:rPr>
              <a:t>://</a:t>
            </a:r>
            <a:r>
              <a:rPr lang="en-US" sz="1000" dirty="0" smtClean="0">
                <a:hlinkClick r:id="rId3"/>
              </a:rPr>
              <a:t>www.merriam-webster.com/dictionary/agriculture</a:t>
            </a:r>
            <a:endParaRPr lang="en-US" sz="1000" dirty="0" smtClean="0"/>
          </a:p>
          <a:p>
            <a:endParaRPr lang="en-US" sz="1000" dirty="0"/>
          </a:p>
          <a:p>
            <a:r>
              <a:rPr lang="en-US" sz="1000" dirty="0" smtClean="0"/>
              <a:t>Photo: Baby Kissing Calf – NH DAMF</a:t>
            </a:r>
          </a:p>
          <a:p>
            <a:pPr marL="285750" indent="-285750">
              <a:buFont typeface="Arial" panose="020B0604020202020204" pitchFamily="34" charset="0"/>
              <a:buChar char="•"/>
            </a:pPr>
            <a:endParaRPr lang="en-US" sz="1000" dirty="0"/>
          </a:p>
          <a:p>
            <a:pPr marL="285750" indent="-285750">
              <a:buFont typeface="Arial" panose="020B0604020202020204" pitchFamily="34" charset="0"/>
              <a:buChar char="•"/>
            </a:pPr>
            <a:endParaRPr lang="en-US" sz="1000" dirty="0" smtClean="0"/>
          </a:p>
          <a:p>
            <a:endParaRPr lang="en-US" sz="1600" dirty="0" smtClean="0"/>
          </a:p>
          <a:p>
            <a:pPr marL="285750" indent="-285750">
              <a:buFont typeface="Arial" panose="020B0604020202020204" pitchFamily="34" charset="0"/>
              <a:buChar char="•"/>
            </a:pPr>
            <a:endParaRPr lang="en-US" sz="1000" dirty="0"/>
          </a:p>
        </p:txBody>
      </p:sp>
      <p:pic>
        <p:nvPicPr>
          <p:cNvPr id="2051" name="Picture 3" descr="G:\Lisa Morin H Drive\Lisa.Morin on 'Nhlaconia0c001' (H)\My Pictures\apples in crates Carter Hi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736771"/>
            <a:ext cx="3649074" cy="4876800"/>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6"/>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381000" y="3407569"/>
            <a:ext cx="3076575" cy="2307431"/>
          </a:xfrm>
        </p:spPr>
      </p:pic>
      <p:sp>
        <p:nvSpPr>
          <p:cNvPr id="4" name="TextBox 3"/>
          <p:cNvSpPr txBox="1"/>
          <p:nvPr/>
        </p:nvSpPr>
        <p:spPr>
          <a:xfrm>
            <a:off x="4693920" y="5603144"/>
            <a:ext cx="1066800" cy="246221"/>
          </a:xfrm>
          <a:prstGeom prst="rect">
            <a:avLst/>
          </a:prstGeom>
          <a:noFill/>
        </p:spPr>
        <p:txBody>
          <a:bodyPr wrap="square" rtlCol="0">
            <a:spAutoFit/>
          </a:bodyPr>
          <a:lstStyle/>
          <a:p>
            <a:r>
              <a:rPr lang="en-US" sz="1000" dirty="0" smtClean="0"/>
              <a:t>Photo: BCCD</a:t>
            </a:r>
            <a:endParaRPr lang="en-US" sz="1000" dirty="0"/>
          </a:p>
        </p:txBody>
      </p:sp>
    </p:spTree>
    <p:extLst>
      <p:ext uri="{BB962C8B-B14F-4D97-AF65-F5344CB8AC3E}">
        <p14:creationId xmlns:p14="http://schemas.microsoft.com/office/powerpoint/2010/main" val="2706708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762000" y="685800"/>
            <a:ext cx="7010400" cy="5181600"/>
          </a:xfrm>
        </p:spPr>
        <p:txBody>
          <a:bodyPr>
            <a:normAutofit/>
          </a:bodyPr>
          <a:lstStyle/>
          <a:p>
            <a:r>
              <a:rPr lang="en-US" sz="2200" dirty="0" smtClean="0"/>
              <a:t>What is ‘agriculture’ in New Hampshire? </a:t>
            </a:r>
          </a:p>
          <a:p>
            <a:endParaRPr lang="en-US" sz="2900" dirty="0" smtClean="0"/>
          </a:p>
          <a:p>
            <a:pPr>
              <a:spcBef>
                <a:spcPts val="0"/>
              </a:spcBef>
            </a:pPr>
            <a:r>
              <a:rPr lang="en-US" sz="1600" dirty="0"/>
              <a:t>The definition of agriculture under New Hampshire state law is very </a:t>
            </a:r>
            <a:r>
              <a:rPr lang="en-US" sz="1600" dirty="0" smtClean="0"/>
              <a:t>broad</a:t>
            </a:r>
          </a:p>
          <a:p>
            <a:pPr>
              <a:spcBef>
                <a:spcPts val="0"/>
              </a:spcBef>
            </a:pPr>
            <a:r>
              <a:rPr lang="en-US" sz="1600" dirty="0" smtClean="0"/>
              <a:t>(</a:t>
            </a:r>
            <a:r>
              <a:rPr lang="en-US" sz="1600" dirty="0"/>
              <a:t>RSA 21:34-a).  </a:t>
            </a:r>
          </a:p>
          <a:p>
            <a:pPr>
              <a:spcBef>
                <a:spcPts val="0"/>
              </a:spcBef>
            </a:pPr>
            <a:endParaRPr lang="en-US" sz="1600" dirty="0"/>
          </a:p>
          <a:p>
            <a:pPr>
              <a:spcBef>
                <a:spcPts val="0"/>
              </a:spcBef>
            </a:pPr>
            <a:r>
              <a:rPr lang="en-US" sz="1600" dirty="0"/>
              <a:t>Agriculture includes:</a:t>
            </a:r>
          </a:p>
          <a:p>
            <a:pPr>
              <a:spcBef>
                <a:spcPts val="0"/>
              </a:spcBef>
            </a:pPr>
            <a:endParaRPr lang="en-US" sz="1600" dirty="0"/>
          </a:p>
          <a:p>
            <a:pPr marL="285750" indent="-285750">
              <a:spcBef>
                <a:spcPts val="0"/>
              </a:spcBef>
              <a:buFont typeface="Wingdings" panose="05000000000000000000" pitchFamily="2" charset="2"/>
              <a:buChar char="v"/>
            </a:pPr>
            <a:r>
              <a:rPr lang="en-US" sz="1600" dirty="0"/>
              <a:t>all aspects of breeding, raising, and selling livestock</a:t>
            </a:r>
          </a:p>
          <a:p>
            <a:pPr>
              <a:spcBef>
                <a:spcPts val="0"/>
              </a:spcBef>
            </a:pPr>
            <a:endParaRPr lang="en-US" sz="1600" dirty="0"/>
          </a:p>
          <a:p>
            <a:pPr marL="285750" indent="-285750">
              <a:spcBef>
                <a:spcPts val="0"/>
              </a:spcBef>
              <a:buFont typeface="Wingdings" panose="05000000000000000000" pitchFamily="2" charset="2"/>
              <a:buChar char="v"/>
            </a:pPr>
            <a:r>
              <a:rPr lang="en-US" sz="1600" dirty="0" err="1"/>
              <a:t>silvilculture</a:t>
            </a:r>
            <a:r>
              <a:rPr lang="en-US" sz="1600" dirty="0"/>
              <a:t> (timber and logging), honey and maple syrup production</a:t>
            </a:r>
          </a:p>
          <a:p>
            <a:pPr>
              <a:spcBef>
                <a:spcPts val="0"/>
              </a:spcBef>
            </a:pPr>
            <a:endParaRPr lang="en-US" sz="1600" dirty="0"/>
          </a:p>
          <a:p>
            <a:pPr marL="285750" indent="-285750">
              <a:spcBef>
                <a:spcPts val="0"/>
              </a:spcBef>
              <a:buFont typeface="Wingdings" panose="05000000000000000000" pitchFamily="2" charset="2"/>
              <a:buChar char="v"/>
            </a:pPr>
            <a:r>
              <a:rPr lang="en-US" sz="1600" dirty="0"/>
              <a:t>crops ranging from vegetables and fruit to hay and seeds</a:t>
            </a:r>
          </a:p>
          <a:p>
            <a:pPr>
              <a:spcBef>
                <a:spcPts val="0"/>
              </a:spcBef>
            </a:pPr>
            <a:endParaRPr lang="en-US" sz="1600" dirty="0"/>
          </a:p>
          <a:p>
            <a:pPr marL="285750" indent="-285750">
              <a:spcBef>
                <a:spcPts val="0"/>
              </a:spcBef>
              <a:buFont typeface="Wingdings" panose="05000000000000000000" pitchFamily="2" charset="2"/>
              <a:buChar char="v"/>
            </a:pPr>
            <a:r>
              <a:rPr lang="en-US" sz="1600" dirty="0"/>
              <a:t>the processing, storage, and transportation of the agricultural </a:t>
            </a:r>
            <a:r>
              <a:rPr lang="en-US" sz="1600" dirty="0" smtClean="0"/>
              <a:t>products </a:t>
            </a:r>
            <a:endParaRPr lang="en-US" sz="1600" dirty="0"/>
          </a:p>
          <a:p>
            <a:pPr>
              <a:spcBef>
                <a:spcPts val="0"/>
              </a:spcBef>
            </a:pPr>
            <a:endParaRPr lang="en-US" sz="2000" dirty="0"/>
          </a:p>
          <a:p>
            <a:pPr>
              <a:spcBef>
                <a:spcPts val="0"/>
              </a:spcBef>
            </a:pPr>
            <a:r>
              <a:rPr lang="en-US" sz="1200" dirty="0"/>
              <a:t>(Source: Innovative Land Use Planning Techniques: a handbook for sustainable development)</a:t>
            </a:r>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3048000"/>
            <a:ext cx="1657350" cy="2762250"/>
          </a:xfrm>
          <a:prstGeom prst="rect">
            <a:avLst/>
          </a:prstGeom>
        </p:spPr>
      </p:pic>
    </p:spTree>
    <p:extLst>
      <p:ext uri="{BB962C8B-B14F-4D97-AF65-F5344CB8AC3E}">
        <p14:creationId xmlns:p14="http://schemas.microsoft.com/office/powerpoint/2010/main" val="1026266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457200" y="609600"/>
            <a:ext cx="4495800" cy="4800600"/>
          </a:xfrm>
        </p:spPr>
        <p:txBody>
          <a:bodyPr>
            <a:normAutofit/>
          </a:bodyPr>
          <a:lstStyle/>
          <a:p>
            <a:r>
              <a:rPr lang="en-US" sz="2000" dirty="0"/>
              <a:t>Who is practicing ‘Agriculture’?</a:t>
            </a:r>
          </a:p>
          <a:p>
            <a:endParaRPr lang="en-US" sz="1200" dirty="0"/>
          </a:p>
          <a:p>
            <a:r>
              <a:rPr lang="en-US" sz="1600" dirty="0" smtClean="0"/>
              <a:t>Who I think of….</a:t>
            </a:r>
          </a:p>
          <a:p>
            <a:endParaRPr lang="en-US" sz="1600" dirty="0"/>
          </a:p>
          <a:p>
            <a:pPr>
              <a:spcBef>
                <a:spcPts val="0"/>
              </a:spcBef>
            </a:pPr>
            <a:r>
              <a:rPr lang="en-US" sz="1600" dirty="0" smtClean="0"/>
              <a:t>Large Commercial Operations</a:t>
            </a:r>
          </a:p>
          <a:p>
            <a:pPr>
              <a:spcBef>
                <a:spcPts val="0"/>
              </a:spcBef>
            </a:pPr>
            <a:endParaRPr lang="en-US" sz="1200" dirty="0" smtClean="0"/>
          </a:p>
          <a:p>
            <a:pPr>
              <a:spcBef>
                <a:spcPts val="0"/>
              </a:spcBef>
            </a:pPr>
            <a:r>
              <a:rPr lang="en-US" dirty="0" smtClean="0"/>
              <a:t>Usually </a:t>
            </a:r>
            <a:r>
              <a:rPr lang="en-US" dirty="0"/>
              <a:t>involves the intensive management of a herd/flock of livestock in need of covered feeding stations, manure management, and housing. </a:t>
            </a:r>
            <a:endParaRPr lang="en-US" dirty="0" smtClean="0"/>
          </a:p>
          <a:p>
            <a:pPr>
              <a:spcBef>
                <a:spcPts val="0"/>
              </a:spcBef>
            </a:pPr>
            <a:endParaRPr lang="en-US" dirty="0" smtClean="0"/>
          </a:p>
          <a:p>
            <a:pPr>
              <a:spcBef>
                <a:spcPts val="0"/>
              </a:spcBef>
            </a:pPr>
            <a:r>
              <a:rPr lang="en-US" dirty="0" smtClean="0"/>
              <a:t>65 NH Farms reported over $500,000 in gross sale in 2007. (NH DAMF)</a:t>
            </a:r>
            <a:endParaRPr lang="en-US" dirty="0"/>
          </a:p>
          <a:p>
            <a:endParaRPr lang="en-US" dirty="0" smtClean="0"/>
          </a:p>
          <a:p>
            <a:r>
              <a:rPr lang="en-US" dirty="0" smtClean="0"/>
              <a:t>Example</a:t>
            </a:r>
            <a:r>
              <a:rPr lang="en-US" dirty="0"/>
              <a:t>: </a:t>
            </a:r>
            <a:r>
              <a:rPr lang="en-US" dirty="0" smtClean="0"/>
              <a:t>Large dairy, Ornamental Plants</a:t>
            </a:r>
            <a:endParaRPr lang="en-US" dirty="0"/>
          </a:p>
          <a:p>
            <a:endParaRPr lang="en-US" sz="1600" dirty="0"/>
          </a:p>
          <a:p>
            <a:pPr>
              <a:spcBef>
                <a:spcPts val="0"/>
              </a:spcBef>
            </a:pPr>
            <a:endParaRPr lang="en-US" sz="1600"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33400" y="4031581"/>
            <a:ext cx="3810000" cy="2308775"/>
          </a:xfrm>
        </p:spPr>
      </p:pic>
      <p:sp>
        <p:nvSpPr>
          <p:cNvPr id="7" name="TextBox 6"/>
          <p:cNvSpPr txBox="1"/>
          <p:nvPr/>
        </p:nvSpPr>
        <p:spPr>
          <a:xfrm>
            <a:off x="4419600" y="5791200"/>
            <a:ext cx="2552700" cy="246221"/>
          </a:xfrm>
          <a:prstGeom prst="rect">
            <a:avLst/>
          </a:prstGeom>
          <a:noFill/>
        </p:spPr>
        <p:txBody>
          <a:bodyPr wrap="square" rtlCol="0">
            <a:spAutoFit/>
          </a:bodyPr>
          <a:lstStyle/>
          <a:p>
            <a:r>
              <a:rPr lang="en-US" sz="1000" dirty="0" smtClean="0"/>
              <a:t>Photo: Pleasant View Gardens, Loudon, NH</a:t>
            </a:r>
            <a:endParaRPr lang="en-US" sz="1000" dirty="0"/>
          </a:p>
        </p:txBody>
      </p:sp>
      <p:pic>
        <p:nvPicPr>
          <p:cNvPr id="3074" name="Picture 2" descr="G:\Lisa Morin H Drive\Lisa.Morin on 'Nhlaconia0c001' (H)\My Pictures\My Pictures\marst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533400"/>
            <a:ext cx="3276600" cy="408058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638800" y="4613988"/>
            <a:ext cx="2971800" cy="246221"/>
          </a:xfrm>
          <a:prstGeom prst="rect">
            <a:avLst/>
          </a:prstGeom>
          <a:noFill/>
        </p:spPr>
        <p:txBody>
          <a:bodyPr wrap="square" rtlCol="0">
            <a:spAutoFit/>
          </a:bodyPr>
          <a:lstStyle/>
          <a:p>
            <a:r>
              <a:rPr lang="en-US" sz="1000" dirty="0" smtClean="0"/>
              <a:t>Photo: Marston Dairy Farm, Pittsfield, NH</a:t>
            </a:r>
            <a:endParaRPr lang="en-US" sz="1000" dirty="0"/>
          </a:p>
        </p:txBody>
      </p:sp>
    </p:spTree>
    <p:extLst>
      <p:ext uri="{BB962C8B-B14F-4D97-AF65-F5344CB8AC3E}">
        <p14:creationId xmlns:p14="http://schemas.microsoft.com/office/powerpoint/2010/main" val="2281831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p:txBody>
          <a:bodyPr/>
          <a:lstStyle/>
          <a:p>
            <a:r>
              <a:rPr lang="en-US" sz="1600" dirty="0" smtClean="0"/>
              <a:t>Family Farms</a:t>
            </a:r>
          </a:p>
          <a:p>
            <a:endParaRPr lang="en-US" dirty="0"/>
          </a:p>
          <a:p>
            <a:r>
              <a:rPr lang="en-US" dirty="0" smtClean="0"/>
              <a:t>Limited operation or hobby farm</a:t>
            </a:r>
          </a:p>
          <a:p>
            <a:endParaRPr lang="en-US" dirty="0"/>
          </a:p>
          <a:p>
            <a:endParaRPr lang="en-US" dirty="0"/>
          </a:p>
          <a:p>
            <a:r>
              <a:rPr lang="en-US" dirty="0" smtClean="0"/>
              <a:t>Most of the 4,000+ farms are small, part-time farms</a:t>
            </a:r>
          </a:p>
          <a:p>
            <a:r>
              <a:rPr lang="en-US" dirty="0" smtClean="0"/>
              <a:t>(NH DAMF)</a:t>
            </a:r>
          </a:p>
          <a:p>
            <a:endParaRPr lang="en-US" dirty="0"/>
          </a:p>
          <a:p>
            <a:r>
              <a:rPr lang="en-US" dirty="0" smtClean="0"/>
              <a:t>Agricultural land conversion is of concern when these farms are sub-divided and/or sold.</a:t>
            </a:r>
          </a:p>
          <a:p>
            <a:endParaRPr lang="en-US" dirty="0"/>
          </a:p>
          <a:p>
            <a:endParaRPr lang="en-US" dirty="0"/>
          </a:p>
          <a:p>
            <a:endParaRPr lang="en-US" dirty="0" smtClean="0"/>
          </a:p>
          <a:p>
            <a:endParaRPr lang="en-US" dirty="0" smtClean="0"/>
          </a:p>
          <a:p>
            <a:endParaRPr lang="en-US" dirty="0"/>
          </a:p>
          <a:p>
            <a:endParaRPr lang="en-US" dirty="0" smtClean="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575050" y="1007269"/>
            <a:ext cx="5340350" cy="4005262"/>
          </a:xfrm>
        </p:spPr>
      </p:pic>
    </p:spTree>
    <p:extLst>
      <p:ext uri="{BB962C8B-B14F-4D97-AF65-F5344CB8AC3E}">
        <p14:creationId xmlns:p14="http://schemas.microsoft.com/office/powerpoint/2010/main" val="41210880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p:txBody>
          <a:bodyPr/>
          <a:lstStyle/>
          <a:p>
            <a:r>
              <a:rPr lang="en-US" sz="1600" dirty="0" smtClean="0"/>
              <a:t>Non-Commercial Activities</a:t>
            </a:r>
          </a:p>
          <a:p>
            <a:endParaRPr lang="en-US" sz="1600" dirty="0"/>
          </a:p>
          <a:p>
            <a:r>
              <a:rPr lang="en-US" dirty="0"/>
              <a:t>Environmental Ed. Centers</a:t>
            </a:r>
          </a:p>
          <a:p>
            <a:r>
              <a:rPr lang="en-US" dirty="0" smtClean="0"/>
              <a:t>Home Gardeners</a:t>
            </a:r>
          </a:p>
          <a:p>
            <a:r>
              <a:rPr lang="en-US" dirty="0" smtClean="0"/>
              <a:t>Schools</a:t>
            </a:r>
          </a:p>
          <a:p>
            <a:endParaRPr lang="en-US" dirty="0"/>
          </a:p>
          <a:p>
            <a:endParaRPr lang="en-US" dirty="0"/>
          </a:p>
        </p:txBody>
      </p:sp>
      <p:pic>
        <p:nvPicPr>
          <p:cNvPr id="1026" name="Picture 2" descr="C:\Users\lisa.morin\AppData\Local\Microsoft\Windows\Temporary Internet Files\Content.IE5\T67AFUW5\IMAG042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429000"/>
            <a:ext cx="3869115" cy="21787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914400"/>
            <a:ext cx="3048000" cy="2283103"/>
          </a:xfrm>
          <a:prstGeom prst="rect">
            <a:avLst/>
          </a:prstGeom>
        </p:spPr>
      </p:pic>
      <p:pic>
        <p:nvPicPr>
          <p:cNvPr id="7" name="Content Placeholder 6"/>
          <p:cNvPicPr>
            <a:picLocks noGrp="1" noChangeAspect="1"/>
          </p:cNvPicPr>
          <p:nvPr>
            <p:ph sz="half" idx="1"/>
          </p:nvPr>
        </p:nvPicPr>
        <p:blipFill rotWithShape="1">
          <a:blip r:embed="rId5">
            <a:extLst>
              <a:ext uri="{28A0092B-C50C-407E-A947-70E740481C1C}">
                <a14:useLocalDpi xmlns:a14="http://schemas.microsoft.com/office/drawing/2010/main" val="0"/>
              </a:ext>
            </a:extLst>
          </a:blip>
          <a:srcRect r="38333"/>
          <a:stretch/>
        </p:blipFill>
        <p:spPr>
          <a:xfrm>
            <a:off x="3733800" y="2209800"/>
            <a:ext cx="2367116" cy="2876550"/>
          </a:xfrm>
        </p:spPr>
      </p:pic>
    </p:spTree>
    <p:extLst>
      <p:ext uri="{BB962C8B-B14F-4D97-AF65-F5344CB8AC3E}">
        <p14:creationId xmlns:p14="http://schemas.microsoft.com/office/powerpoint/2010/main" val="104416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457200" y="609600"/>
            <a:ext cx="3733800" cy="4800600"/>
          </a:xfrm>
        </p:spPr>
        <p:txBody>
          <a:bodyPr/>
          <a:lstStyle/>
          <a:p>
            <a:r>
              <a:rPr lang="en-US" sz="3200" dirty="0"/>
              <a:t>TRENDS !!!</a:t>
            </a:r>
          </a:p>
          <a:p>
            <a:endParaRPr lang="en-US" dirty="0"/>
          </a:p>
          <a:p>
            <a:r>
              <a:rPr lang="en-US" dirty="0" smtClean="0"/>
              <a:t>Small Farms </a:t>
            </a:r>
          </a:p>
          <a:p>
            <a:r>
              <a:rPr lang="en-US" dirty="0" smtClean="0"/>
              <a:t>(Women owned &amp; operated farms)</a:t>
            </a:r>
          </a:p>
          <a:p>
            <a:endParaRPr lang="en-US" dirty="0"/>
          </a:p>
          <a:p>
            <a:r>
              <a:rPr lang="en-US" dirty="0" smtClean="0"/>
              <a:t>Diversified Inventory  &amp;  Season Extension</a:t>
            </a:r>
          </a:p>
          <a:p>
            <a:endParaRPr lang="en-US" dirty="0"/>
          </a:p>
          <a:p>
            <a:r>
              <a:rPr lang="en-US" dirty="0" smtClean="0"/>
              <a:t>Marketing</a:t>
            </a:r>
          </a:p>
          <a:p>
            <a:endParaRPr lang="en-US" dirty="0"/>
          </a:p>
          <a:p>
            <a:r>
              <a:rPr lang="en-US" dirty="0" smtClean="0"/>
              <a:t>Buy Local &amp; Eat Local</a:t>
            </a:r>
          </a:p>
          <a:p>
            <a:endParaRPr lang="en-US" dirty="0"/>
          </a:p>
          <a:p>
            <a:r>
              <a:rPr lang="en-US" dirty="0" smtClean="0"/>
              <a:t>Networking</a:t>
            </a:r>
          </a:p>
          <a:p>
            <a:endParaRPr lang="en-US" dirty="0"/>
          </a:p>
          <a:p>
            <a:r>
              <a:rPr lang="en-US" dirty="0"/>
              <a:t>Science Based </a:t>
            </a:r>
            <a:r>
              <a:rPr lang="en-US" dirty="0" smtClean="0"/>
              <a:t>Operations Methods</a:t>
            </a:r>
          </a:p>
          <a:p>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6146" name="Picture 2" descr="G:\Lisa Morin H Drive\Lisa.Morin on 'Nhlaconia0c001' (H)\My Pictures\My Pictures\sacred-cow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975852"/>
            <a:ext cx="2895600" cy="3977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994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457200" y="609600"/>
            <a:ext cx="4953000" cy="4800600"/>
          </a:xfrm>
        </p:spPr>
        <p:txBody>
          <a:bodyPr/>
          <a:lstStyle/>
          <a:p>
            <a:r>
              <a:rPr lang="en-US" sz="3200" dirty="0" smtClean="0"/>
              <a:t>TRENDS !!!</a:t>
            </a:r>
            <a:endParaRPr lang="en-US" sz="3200" dirty="0"/>
          </a:p>
          <a:p>
            <a:endParaRPr lang="en-US" dirty="0" smtClean="0"/>
          </a:p>
          <a:p>
            <a:r>
              <a:rPr lang="en-US" dirty="0" smtClean="0"/>
              <a:t>Small Farms</a:t>
            </a:r>
            <a:endParaRPr lang="en-US" dirty="0"/>
          </a:p>
          <a:p>
            <a:endParaRPr lang="en-US" dirty="0" smtClean="0"/>
          </a:p>
          <a:p>
            <a:r>
              <a:rPr lang="en-US" dirty="0" smtClean="0"/>
              <a:t>Small acreage farms growing for commercial operations!</a:t>
            </a:r>
          </a:p>
          <a:p>
            <a:endParaRPr lang="en-US" dirty="0" smtClean="0"/>
          </a:p>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135" y="2514600"/>
            <a:ext cx="4633913"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6"/>
          <p:cNvSpPr txBox="1">
            <a:spLocks noGrp="1"/>
          </p:cNvSpPr>
          <p:nvPr>
            <p:ph sz="half" idx="1"/>
          </p:nvPr>
        </p:nvSpPr>
        <p:spPr>
          <a:xfrm>
            <a:off x="5410200" y="609600"/>
            <a:ext cx="3505200" cy="5312223"/>
          </a:xfrm>
          <a:prstGeom prst="rect">
            <a:avLst/>
          </a:prstGeom>
          <a:noFill/>
        </p:spPr>
        <p:txBody>
          <a:bodyPr wrap="square" rtlCol="0">
            <a:spAutoFit/>
          </a:bodyPr>
          <a:lstStyle/>
          <a:p>
            <a:pPr marL="0" indent="0">
              <a:buNone/>
            </a:pPr>
            <a:r>
              <a:rPr lang="en-US" sz="2000" dirty="0" smtClean="0"/>
              <a:t>Example: Full </a:t>
            </a:r>
            <a:r>
              <a:rPr lang="en-US" sz="2000" dirty="0"/>
              <a:t>Basket </a:t>
            </a:r>
            <a:r>
              <a:rPr lang="en-US" sz="2000" dirty="0" smtClean="0"/>
              <a:t>Co-op</a:t>
            </a:r>
          </a:p>
          <a:p>
            <a:endParaRPr lang="en-US" sz="1400" dirty="0"/>
          </a:p>
          <a:p>
            <a:pPr marL="0" indent="0">
              <a:buNone/>
            </a:pPr>
            <a:r>
              <a:rPr lang="en-US" sz="1400" u="sng" dirty="0" err="1" smtClean="0"/>
              <a:t>Evandale</a:t>
            </a:r>
            <a:r>
              <a:rPr lang="en-US" sz="1400" u="sng" dirty="0" smtClean="0"/>
              <a:t> </a:t>
            </a:r>
            <a:r>
              <a:rPr lang="en-US" sz="1400" u="sng" dirty="0"/>
              <a:t>Farm, Pittsfield, NH </a:t>
            </a:r>
            <a:r>
              <a:rPr lang="en-US" sz="1400" dirty="0"/>
              <a:t>– </a:t>
            </a:r>
            <a:endParaRPr lang="en-US" sz="1400" dirty="0" smtClean="0"/>
          </a:p>
          <a:p>
            <a:pPr marL="0" indent="0">
              <a:buNone/>
            </a:pPr>
            <a:r>
              <a:rPr lang="en-US" sz="1400" dirty="0" smtClean="0"/>
              <a:t>organic </a:t>
            </a:r>
            <a:r>
              <a:rPr lang="en-US" sz="1400" dirty="0"/>
              <a:t>chicken and pork </a:t>
            </a:r>
            <a:r>
              <a:rPr lang="en-US" sz="1400" dirty="0" smtClean="0"/>
              <a:t>products</a:t>
            </a:r>
          </a:p>
          <a:p>
            <a:endParaRPr lang="en-US" sz="1400" dirty="0"/>
          </a:p>
          <a:p>
            <a:pPr marL="0" indent="0">
              <a:buNone/>
            </a:pPr>
            <a:r>
              <a:rPr lang="en-US" sz="1400" u="sng" dirty="0" smtClean="0"/>
              <a:t>Fox </a:t>
            </a:r>
            <a:r>
              <a:rPr lang="en-US" sz="1400" u="sng" dirty="0"/>
              <a:t>Farm, Gilmanton, NH </a:t>
            </a:r>
            <a:r>
              <a:rPr lang="en-US" sz="1400" dirty="0" smtClean="0"/>
              <a:t>–</a:t>
            </a:r>
          </a:p>
          <a:p>
            <a:pPr marL="0" indent="0">
              <a:buNone/>
            </a:pPr>
            <a:r>
              <a:rPr lang="en-US" sz="1400" dirty="0" smtClean="0"/>
              <a:t>vegetables</a:t>
            </a:r>
            <a:r>
              <a:rPr lang="en-US" sz="1400" dirty="0"/>
              <a:t>, berries and organic free-range </a:t>
            </a:r>
            <a:r>
              <a:rPr lang="en-US" sz="1400" dirty="0" smtClean="0"/>
              <a:t>  eggs</a:t>
            </a:r>
          </a:p>
          <a:p>
            <a:pPr marL="0" indent="0">
              <a:buNone/>
            </a:pPr>
            <a:endParaRPr lang="en-US" sz="1400" dirty="0"/>
          </a:p>
          <a:p>
            <a:pPr marL="0" indent="0">
              <a:buNone/>
            </a:pPr>
            <a:r>
              <a:rPr lang="en-US" sz="1400" u="sng" dirty="0" smtClean="0"/>
              <a:t>Meredith </a:t>
            </a:r>
            <a:r>
              <a:rPr lang="en-US" sz="1400" u="sng" dirty="0"/>
              <a:t>Center Dairy, Meredith, NH </a:t>
            </a:r>
            <a:r>
              <a:rPr lang="en-US" sz="1400" dirty="0"/>
              <a:t>– </a:t>
            </a:r>
            <a:endParaRPr lang="en-US" sz="1400" dirty="0" smtClean="0"/>
          </a:p>
          <a:p>
            <a:pPr marL="0" indent="0">
              <a:buNone/>
            </a:pPr>
            <a:r>
              <a:rPr lang="en-US" sz="1400" dirty="0" smtClean="0"/>
              <a:t>raw </a:t>
            </a:r>
            <a:r>
              <a:rPr lang="en-US" sz="1400" dirty="0"/>
              <a:t>milk, honey, maple syrup, jams, cut </a:t>
            </a:r>
            <a:r>
              <a:rPr lang="en-US" sz="1400" dirty="0" smtClean="0"/>
              <a:t>flowers</a:t>
            </a:r>
          </a:p>
          <a:p>
            <a:endParaRPr lang="en-US" sz="1400" dirty="0"/>
          </a:p>
          <a:p>
            <a:pPr marL="0" indent="0">
              <a:buNone/>
            </a:pPr>
            <a:r>
              <a:rPr lang="en-US" sz="1400" u="sng" dirty="0" err="1" smtClean="0"/>
              <a:t>Minglewood</a:t>
            </a:r>
            <a:r>
              <a:rPr lang="en-US" sz="1400" u="sng" dirty="0" smtClean="0"/>
              <a:t> </a:t>
            </a:r>
            <a:r>
              <a:rPr lang="en-US" sz="1400" u="sng" dirty="0"/>
              <a:t>Farm, Laconia, NH </a:t>
            </a:r>
            <a:r>
              <a:rPr lang="en-US" sz="1400" dirty="0"/>
              <a:t>– vegetables, small fruits, herbs, worms and worm </a:t>
            </a:r>
            <a:r>
              <a:rPr lang="en-US" sz="1400" dirty="0" smtClean="0"/>
              <a:t>castings</a:t>
            </a:r>
          </a:p>
          <a:p>
            <a:pPr marL="0" indent="0">
              <a:buNone/>
            </a:pPr>
            <a:endParaRPr lang="en-US" sz="1400" dirty="0"/>
          </a:p>
          <a:p>
            <a:pPr marL="0" indent="0">
              <a:buNone/>
            </a:pPr>
            <a:r>
              <a:rPr lang="en-US" sz="1400" u="sng" dirty="0" err="1" smtClean="0"/>
              <a:t>Twillingate</a:t>
            </a:r>
            <a:r>
              <a:rPr lang="en-US" sz="1400" u="sng" dirty="0" smtClean="0"/>
              <a:t> </a:t>
            </a:r>
            <a:r>
              <a:rPr lang="en-US" sz="1400" u="sng" dirty="0"/>
              <a:t>Farm, Gilmanton, NH </a:t>
            </a:r>
            <a:r>
              <a:rPr lang="en-US" sz="1400" dirty="0"/>
              <a:t>– </a:t>
            </a:r>
            <a:endParaRPr lang="en-US" sz="1400" dirty="0" smtClean="0"/>
          </a:p>
          <a:p>
            <a:pPr marL="0" indent="0">
              <a:buNone/>
            </a:pPr>
            <a:r>
              <a:rPr lang="en-US" sz="1400" dirty="0" smtClean="0"/>
              <a:t>raw </a:t>
            </a:r>
            <a:r>
              <a:rPr lang="en-US" sz="1400" dirty="0"/>
              <a:t>goat milk, aged goat milk cheese, goat milk soap, vegetables, herbs, herbal tea, jams and preserves</a:t>
            </a:r>
          </a:p>
        </p:txBody>
      </p:sp>
    </p:spTree>
    <p:extLst>
      <p:ext uri="{BB962C8B-B14F-4D97-AF65-F5344CB8AC3E}">
        <p14:creationId xmlns:p14="http://schemas.microsoft.com/office/powerpoint/2010/main" val="37893774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p:txBody>
          <a:bodyPr/>
          <a:lstStyle/>
          <a:p>
            <a:endParaRPr lang="en-US" dirty="0" smtClean="0"/>
          </a:p>
          <a:p>
            <a:endParaRPr lang="en-US" dirty="0"/>
          </a:p>
          <a:p>
            <a:endParaRPr lang="en-US" dirty="0" smtClean="0"/>
          </a:p>
          <a:p>
            <a:endParaRPr lang="en-US" dirty="0"/>
          </a:p>
          <a:p>
            <a:r>
              <a:rPr lang="en-US" dirty="0" smtClean="0"/>
              <a:t>Mountain View Grand, Whitefield, NH</a:t>
            </a: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38200" y="1981200"/>
            <a:ext cx="8083550" cy="3124200"/>
          </a:xfrm>
        </p:spPr>
      </p:pic>
    </p:spTree>
    <p:extLst>
      <p:ext uri="{BB962C8B-B14F-4D97-AF65-F5344CB8AC3E}">
        <p14:creationId xmlns:p14="http://schemas.microsoft.com/office/powerpoint/2010/main" val="2645020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TC102455610[[fn=Autumn]]</Template>
  <TotalTime>895</TotalTime>
  <Words>1478</Words>
  <Application>Microsoft Office PowerPoint</Application>
  <PresentationFormat>On-screen Show (4:3)</PresentationFormat>
  <Paragraphs>274</Paragraphs>
  <Slides>19</Slides>
  <Notes>14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Trek</vt:lpstr>
      <vt:lpstr>Agriculture In The Lakes Region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Morin, Lisa - NRCS-CD, Laconia, NH</dc:creator>
  <cp:lastModifiedBy>Morin, Lisa - NRCS-CD, Laconia, NH</cp:lastModifiedBy>
  <cp:revision>70</cp:revision>
  <dcterms:created xsi:type="dcterms:W3CDTF">2014-01-26T18:50:39Z</dcterms:created>
  <dcterms:modified xsi:type="dcterms:W3CDTF">2014-01-30T21:50:26Z</dcterms:modified>
</cp:coreProperties>
</file>