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9" r:id="rId2"/>
    <p:sldId id="256" r:id="rId3"/>
    <p:sldId id="257" r:id="rId4"/>
    <p:sldId id="258" r:id="rId5"/>
    <p:sldId id="259" r:id="rId6"/>
    <p:sldId id="260" r:id="rId7"/>
    <p:sldId id="261" r:id="rId8"/>
    <p:sldId id="262" r:id="rId9"/>
    <p:sldId id="263" r:id="rId10"/>
    <p:sldId id="265" r:id="rId11"/>
    <p:sldId id="264" r:id="rId12"/>
    <p:sldId id="266" r:id="rId13"/>
    <p:sldId id="267" r:id="rId14"/>
    <p:sldId id="268" r:id="rId15"/>
    <p:sldId id="269" r:id="rId16"/>
    <p:sldId id="274" r:id="rId17"/>
    <p:sldId id="275" r:id="rId18"/>
    <p:sldId id="276" r:id="rId19"/>
    <p:sldId id="270" r:id="rId20"/>
    <p:sldId id="272" r:id="rId21"/>
    <p:sldId id="278" r:id="rId22"/>
    <p:sldId id="279" r:id="rId23"/>
    <p:sldId id="280" r:id="rId24"/>
    <p:sldId id="285" r:id="rId25"/>
    <p:sldId id="286" r:id="rId26"/>
    <p:sldId id="281" r:id="rId27"/>
    <p:sldId id="287" r:id="rId28"/>
    <p:sldId id="288" r:id="rId29"/>
    <p:sldId id="282" r:id="rId30"/>
    <p:sldId id="273" r:id="rId31"/>
    <p:sldId id="284"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201" autoAdjust="0"/>
  </p:normalViewPr>
  <p:slideViewPr>
    <p:cSldViewPr>
      <p:cViewPr varScale="1">
        <p:scale>
          <a:sx n="57" d="100"/>
          <a:sy n="57" d="100"/>
        </p:scale>
        <p:origin x="-1469"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B417F-1313-4FD2-8CA2-2925A6CD45C9}"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B417F-1313-4FD2-8CA2-2925A6CD45C9}"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B417F-1313-4FD2-8CA2-2925A6CD45C9}"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CB417F-1313-4FD2-8CA2-2925A6CD45C9}"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B417F-1313-4FD2-8CA2-2925A6CD45C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21055-F532-433A-BAE4-8BC7B61F0907}" type="datetimeFigureOut">
              <a:rPr lang="en-US" smtClean="0"/>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B417F-1313-4FD2-8CA2-2925A6CD45C9}"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8021055-F532-433A-BAE4-8BC7B61F0907}" type="datetimeFigureOut">
              <a:rPr lang="en-US" smtClean="0"/>
              <a:t>3/31/2014</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6CB417F-1313-4FD2-8CA2-2925A6CD45C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ranitestatefuture.org/"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jpg"/><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pPr marL="0" indent="0" algn="ctr">
              <a:buNone/>
            </a:pPr>
            <a:r>
              <a:rPr lang="en-US" dirty="0" smtClean="0"/>
              <a:t>Lakes Region Plan Update</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57400" y="1013936"/>
            <a:ext cx="4572000" cy="2910840"/>
          </a:xfrm>
        </p:spPr>
      </p:pic>
    </p:spTree>
    <p:extLst>
      <p:ext uri="{BB962C8B-B14F-4D97-AF65-F5344CB8AC3E}">
        <p14:creationId xmlns:p14="http://schemas.microsoft.com/office/powerpoint/2010/main" val="423059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marL="0" indent="0" algn="ctr">
              <a:buNone/>
            </a:pPr>
            <a:r>
              <a:rPr lang="en-US" dirty="0" smtClean="0"/>
              <a:t>Importance for Community</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609600" y="1219200"/>
            <a:ext cx="7848600" cy="549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042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010400" cy="1676400"/>
          </a:xfrm>
        </p:spPr>
        <p:txBody>
          <a:bodyPr>
            <a:noAutofit/>
          </a:bodyPr>
          <a:lstStyle/>
          <a:p>
            <a:pPr marL="0" indent="0" algn="ctr">
              <a:buNone/>
            </a:pPr>
            <a:r>
              <a:rPr lang="en-US" dirty="0" smtClean="0"/>
              <a:t>Priority – Environmental Protection</a:t>
            </a:r>
            <a:endParaRPr lang="en-US" dirty="0"/>
          </a:p>
        </p:txBody>
      </p:sp>
      <p:pic>
        <p:nvPicPr>
          <p:cNvPr id="102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33278"/>
            <a:ext cx="7315200" cy="477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71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512511" cy="1143000"/>
          </a:xfrm>
        </p:spPr>
        <p:txBody>
          <a:bodyPr/>
          <a:lstStyle/>
          <a:p>
            <a:pPr marL="0" indent="0" algn="ctr">
              <a:buNone/>
            </a:pPr>
            <a:r>
              <a:rPr lang="en-US" dirty="0" smtClean="0"/>
              <a:t>Housing Preferences </a:t>
            </a:r>
            <a:endParaRPr lang="en-US" dirty="0"/>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28600" y="1295400"/>
            <a:ext cx="875433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182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6512511" cy="1143000"/>
          </a:xfrm>
        </p:spPr>
        <p:txBody>
          <a:bodyPr/>
          <a:lstStyle/>
          <a:p>
            <a:pPr marL="0" indent="0" algn="ctr">
              <a:buNone/>
            </a:pPr>
            <a:r>
              <a:rPr lang="en-US" dirty="0" smtClean="0"/>
              <a:t>Actively Encouraged </a:t>
            </a:r>
            <a:endParaRPr lang="en-US" dirty="0"/>
          </a:p>
        </p:txBody>
      </p:sp>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457200" y="1219200"/>
            <a:ext cx="8305800" cy="53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699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219200"/>
          </a:xfrm>
        </p:spPr>
        <p:txBody>
          <a:bodyPr>
            <a:normAutofit fontScale="90000"/>
          </a:bodyPr>
          <a:lstStyle/>
          <a:p>
            <a:pPr marL="0" indent="0" algn="ctr">
              <a:buNone/>
            </a:pPr>
            <a:r>
              <a:rPr lang="en-US" dirty="0" smtClean="0"/>
              <a:t>Concern about weather </a:t>
            </a:r>
            <a:br>
              <a:rPr lang="en-US" dirty="0" smtClean="0"/>
            </a:br>
            <a:r>
              <a:rPr lang="en-US" dirty="0" smtClean="0"/>
              <a:t>related events in community</a:t>
            </a:r>
            <a:endParaRPr lang="en-US"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51921"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352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pPr marL="0" indent="0" algn="ctr">
              <a:buNone/>
            </a:pPr>
            <a:r>
              <a:rPr lang="en-US" dirty="0" smtClean="0"/>
              <a:t>Priorities for Public Investment </a:t>
            </a:r>
            <a:endParaRPr lang="en-US" dirty="0"/>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533400" y="1905000"/>
            <a:ext cx="8305800" cy="470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016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512511" cy="1143000"/>
          </a:xfrm>
        </p:spPr>
        <p:txBody>
          <a:bodyPr>
            <a:noAutofit/>
          </a:bodyPr>
          <a:lstStyle/>
          <a:p>
            <a:pPr marL="0" indent="0" algn="ctr">
              <a:buNone/>
            </a:pPr>
            <a:r>
              <a:rPr lang="en-US" sz="3200" dirty="0" smtClean="0"/>
              <a:t>Community of Place</a:t>
            </a:r>
            <a:br>
              <a:rPr lang="en-US" sz="3200" dirty="0" smtClean="0"/>
            </a:br>
            <a:r>
              <a:rPr lang="en-US" sz="3200" dirty="0" smtClean="0"/>
              <a:t>May 7, 2013</a:t>
            </a:r>
            <a:br>
              <a:rPr lang="en-US" sz="3200" dirty="0" smtClean="0"/>
            </a:br>
            <a:r>
              <a:rPr lang="en-US" sz="3200" dirty="0" smtClean="0"/>
              <a:t>Regional Themes</a:t>
            </a:r>
            <a:endParaRPr lang="en-US" sz="3200" dirty="0"/>
          </a:p>
        </p:txBody>
      </p:sp>
      <p:sp>
        <p:nvSpPr>
          <p:cNvPr id="3" name="Content Placeholder 2"/>
          <p:cNvSpPr>
            <a:spLocks noGrp="1"/>
          </p:cNvSpPr>
          <p:nvPr>
            <p:ph sz="quarter" idx="13"/>
          </p:nvPr>
        </p:nvSpPr>
        <p:spPr>
          <a:xfrm>
            <a:off x="762000" y="1828800"/>
            <a:ext cx="7543800" cy="4800600"/>
          </a:xfrm>
        </p:spPr>
        <p:txBody>
          <a:bodyPr>
            <a:normAutofit fontScale="77500" lnSpcReduction="20000"/>
          </a:bodyPr>
          <a:lstStyle/>
          <a:p>
            <a:r>
              <a:rPr lang="en-US" sz="2800" dirty="0" smtClean="0"/>
              <a:t>Out migration of younger people</a:t>
            </a:r>
          </a:p>
          <a:p>
            <a:r>
              <a:rPr lang="en-US" sz="2800" dirty="0" smtClean="0"/>
              <a:t>Decline in school age population</a:t>
            </a:r>
          </a:p>
          <a:p>
            <a:r>
              <a:rPr lang="en-US" sz="2800" dirty="0" smtClean="0"/>
              <a:t>“Greying” of NH and its implications --- healthcare, transportation, housing, care</a:t>
            </a:r>
          </a:p>
          <a:p>
            <a:r>
              <a:rPr lang="en-US" sz="2800" dirty="0" smtClean="0"/>
              <a:t>Economic Development and job opportunities</a:t>
            </a:r>
          </a:p>
          <a:p>
            <a:r>
              <a:rPr lang="en-US" sz="2800" dirty="0" smtClean="0"/>
              <a:t>Educational quality and affordability</a:t>
            </a:r>
          </a:p>
          <a:p>
            <a:r>
              <a:rPr lang="en-US" sz="2800" dirty="0" smtClean="0"/>
              <a:t>Lack of internet capability</a:t>
            </a:r>
          </a:p>
          <a:p>
            <a:r>
              <a:rPr lang="en-US" sz="2800" dirty="0" smtClean="0"/>
              <a:t>Tourism - balance w/ industry &amp; rural character</a:t>
            </a:r>
          </a:p>
          <a:p>
            <a:r>
              <a:rPr lang="en-US" sz="2800" dirty="0" smtClean="0"/>
              <a:t>Planning for rural character </a:t>
            </a:r>
          </a:p>
          <a:p>
            <a:r>
              <a:rPr lang="en-US" sz="2800" dirty="0" smtClean="0"/>
              <a:t>Housing availability and affordability</a:t>
            </a:r>
          </a:p>
          <a:p>
            <a:r>
              <a:rPr lang="en-US" sz="2800" dirty="0" smtClean="0"/>
              <a:t>Transportation </a:t>
            </a:r>
          </a:p>
          <a:p>
            <a:r>
              <a:rPr lang="en-US" sz="2800" dirty="0" smtClean="0"/>
              <a:t>Environmental- water quality, lakes, local ag, energy </a:t>
            </a:r>
          </a:p>
          <a:p>
            <a:endParaRPr lang="en-US" dirty="0"/>
          </a:p>
        </p:txBody>
      </p:sp>
    </p:spTree>
    <p:extLst>
      <p:ext uri="{BB962C8B-B14F-4D97-AF65-F5344CB8AC3E}">
        <p14:creationId xmlns:p14="http://schemas.microsoft.com/office/powerpoint/2010/main" val="4107966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Autofit/>
          </a:bodyPr>
          <a:lstStyle/>
          <a:p>
            <a:pPr marL="0" indent="0" algn="ctr">
              <a:buNone/>
            </a:pPr>
            <a:r>
              <a:rPr lang="en-US" dirty="0" smtClean="0"/>
              <a:t>Community of Interest sessions</a:t>
            </a:r>
            <a:endParaRPr lang="en-US" dirty="0"/>
          </a:p>
        </p:txBody>
      </p:sp>
      <p:sp>
        <p:nvSpPr>
          <p:cNvPr id="3" name="Content Placeholder 2"/>
          <p:cNvSpPr>
            <a:spLocks noGrp="1"/>
          </p:cNvSpPr>
          <p:nvPr>
            <p:ph sz="quarter" idx="13"/>
          </p:nvPr>
        </p:nvSpPr>
        <p:spPr>
          <a:xfrm>
            <a:off x="1143000" y="1981200"/>
            <a:ext cx="7086600" cy="4343400"/>
          </a:xfrm>
        </p:spPr>
        <p:txBody>
          <a:bodyPr>
            <a:normAutofit fontScale="92500"/>
          </a:bodyPr>
          <a:lstStyle/>
          <a:p>
            <a:r>
              <a:rPr lang="en-US" sz="2400" u="sng" dirty="0" smtClean="0"/>
              <a:t>Definition</a:t>
            </a:r>
            <a:r>
              <a:rPr lang="en-US" sz="2400" dirty="0" smtClean="0"/>
              <a:t> – A community of people who share a common interest, goal or knowledge about something – common bond of interest. A community of interest is defined not by space or geographically but by some common bond or interest.   </a:t>
            </a:r>
          </a:p>
          <a:p>
            <a:endParaRPr lang="en-US" sz="2400" dirty="0" smtClean="0"/>
          </a:p>
          <a:p>
            <a:r>
              <a:rPr lang="en-US" sz="2400" u="sng" dirty="0" smtClean="0"/>
              <a:t>Groups includes </a:t>
            </a:r>
            <a:r>
              <a:rPr lang="en-US" sz="2400" dirty="0" smtClean="0"/>
              <a:t>- </a:t>
            </a:r>
            <a:r>
              <a:rPr lang="en-US" sz="2600" dirty="0" smtClean="0"/>
              <a:t>Physically disabled; Low </a:t>
            </a:r>
            <a:r>
              <a:rPr lang="en-US" sz="2600" dirty="0"/>
              <a:t>income and below the poverty </a:t>
            </a:r>
            <a:r>
              <a:rPr lang="en-US" sz="2600" dirty="0" smtClean="0"/>
              <a:t>line; Racial </a:t>
            </a:r>
            <a:r>
              <a:rPr lang="en-US" sz="2600" dirty="0"/>
              <a:t>and ethnic </a:t>
            </a:r>
            <a:r>
              <a:rPr lang="en-US" sz="2600" dirty="0" smtClean="0"/>
              <a:t>minorities, Senior citizens, Youth, Homeless, Immigrants </a:t>
            </a:r>
            <a:r>
              <a:rPr lang="en-US" sz="2600" dirty="0"/>
              <a:t>and </a:t>
            </a:r>
            <a:r>
              <a:rPr lang="en-US" sz="2600" dirty="0" smtClean="0"/>
              <a:t>refugees and Veterans</a:t>
            </a:r>
            <a:endParaRPr lang="en-US" sz="2600" dirty="0"/>
          </a:p>
          <a:p>
            <a:endParaRPr lang="en-US" sz="2400" dirty="0"/>
          </a:p>
        </p:txBody>
      </p:sp>
    </p:spTree>
    <p:extLst>
      <p:ext uri="{BB962C8B-B14F-4D97-AF65-F5344CB8AC3E}">
        <p14:creationId xmlns:p14="http://schemas.microsoft.com/office/powerpoint/2010/main" val="3249286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marL="0" indent="0" algn="ctr">
              <a:buNone/>
            </a:pPr>
            <a:r>
              <a:rPr lang="en-US" dirty="0" smtClean="0"/>
              <a:t>Important Community Topics</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457200" y="1524000"/>
            <a:ext cx="8229600" cy="487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041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512511" cy="1143000"/>
          </a:xfrm>
        </p:spPr>
        <p:txBody>
          <a:bodyPr/>
          <a:lstStyle/>
          <a:p>
            <a:pPr marL="0" indent="0" algn="ctr">
              <a:buNone/>
            </a:pPr>
            <a:r>
              <a:rPr lang="en-US" dirty="0" smtClean="0"/>
              <a:t>Plan Process</a:t>
            </a:r>
            <a:endParaRPr lang="en-US" dirty="0"/>
          </a:p>
        </p:txBody>
      </p:sp>
      <p:sp>
        <p:nvSpPr>
          <p:cNvPr id="3" name="Content Placeholder 2"/>
          <p:cNvSpPr>
            <a:spLocks noGrp="1"/>
          </p:cNvSpPr>
          <p:nvPr>
            <p:ph sz="quarter" idx="13"/>
          </p:nvPr>
        </p:nvSpPr>
        <p:spPr>
          <a:xfrm>
            <a:off x="914400" y="1371600"/>
            <a:ext cx="7315200" cy="4800600"/>
          </a:xfrm>
        </p:spPr>
        <p:txBody>
          <a:bodyPr/>
          <a:lstStyle/>
          <a:p>
            <a:r>
              <a:rPr lang="en-US" dirty="0" smtClean="0"/>
              <a:t>Lakes Region Plan Advisory Committee (LRPAC) --- provide guidance</a:t>
            </a:r>
            <a:endParaRPr lang="en-US" dirty="0"/>
          </a:p>
          <a:p>
            <a:r>
              <a:rPr lang="en-US" dirty="0" smtClean="0"/>
              <a:t>Workshops --- Housing, Transportation and Environmental </a:t>
            </a:r>
          </a:p>
          <a:p>
            <a:r>
              <a:rPr lang="en-US" dirty="0" smtClean="0"/>
              <a:t>LRPC and Granite State Future </a:t>
            </a:r>
            <a:r>
              <a:rPr lang="en-US" dirty="0"/>
              <a:t>website ---</a:t>
            </a:r>
            <a:r>
              <a:rPr lang="en-US" dirty="0">
                <a:hlinkClick r:id="rId2"/>
              </a:rPr>
              <a:t>http://www.lakesrpc.org/index.asp </a:t>
            </a:r>
            <a:r>
              <a:rPr lang="en-US" dirty="0"/>
              <a:t>and </a:t>
            </a:r>
            <a:r>
              <a:rPr lang="en-US" dirty="0">
                <a:hlinkClick r:id="rId2"/>
              </a:rPr>
              <a:t>http://www.granitestatefuture.org/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432126"/>
            <a:ext cx="2590800" cy="194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403551"/>
            <a:ext cx="2667000" cy="2000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4432126"/>
            <a:ext cx="2707918" cy="1930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9194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838200"/>
            <a:ext cx="7391400" cy="5791200"/>
          </a:xfrm>
        </p:spPr>
        <p:txBody>
          <a:bodyPr>
            <a:noAutofit/>
          </a:bodyPr>
          <a:lstStyle/>
          <a:p>
            <a:pPr algn="l"/>
            <a:r>
              <a:rPr lang="en-US" sz="2000" u="sng" dirty="0" smtClean="0">
                <a:solidFill>
                  <a:schemeClr val="tx1"/>
                </a:solidFill>
              </a:rPr>
              <a:t>RSA 36:47: </a:t>
            </a:r>
            <a:r>
              <a:rPr lang="en-US" sz="2000" dirty="0" smtClean="0">
                <a:solidFill>
                  <a:schemeClr val="tx1"/>
                </a:solidFill>
              </a:rPr>
              <a:t>“A regional planning commission's powers shall be </a:t>
            </a:r>
            <a:r>
              <a:rPr lang="en-US" sz="2000" i="1" u="sng" dirty="0" smtClean="0">
                <a:solidFill>
                  <a:schemeClr val="tx1"/>
                </a:solidFill>
              </a:rPr>
              <a:t>advisory, </a:t>
            </a:r>
            <a:r>
              <a:rPr lang="en-US" sz="2000" dirty="0" smtClean="0">
                <a:solidFill>
                  <a:schemeClr val="tx1"/>
                </a:solidFill>
              </a:rPr>
              <a:t>and shall generally pertain to the development of the region within its jurisdiction as a whole. Nothing in this subdivision shall be deemed to reduce or limit any of the powers, duties or obligations of planning boards in individual municipalities ….. . It shall be the duty of a regional planning commission to prepare a comprehensive master plan for the development of the region within its jurisdiction, including the commission's recommendations, among other things, for the use of land within the region …” Commission may accept federal funds … </a:t>
            </a:r>
            <a:endParaRPr lang="en-US" sz="2000" dirty="0">
              <a:solidFill>
                <a:schemeClr val="tx1"/>
              </a:solidFill>
            </a:endParaRPr>
          </a:p>
        </p:txBody>
      </p:sp>
    </p:spTree>
    <p:extLst>
      <p:ext uri="{BB962C8B-B14F-4D97-AF65-F5344CB8AC3E}">
        <p14:creationId xmlns:p14="http://schemas.microsoft.com/office/powerpoint/2010/main" val="2625876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lstStyle/>
          <a:p>
            <a:pPr marL="0" indent="0" algn="ctr">
              <a:buNone/>
            </a:pPr>
            <a:r>
              <a:rPr lang="en-US" dirty="0" smtClean="0"/>
              <a:t>Lakes Region Plan Outline </a:t>
            </a:r>
            <a:endParaRPr lang="en-US" dirty="0"/>
          </a:p>
        </p:txBody>
      </p:sp>
      <p:sp>
        <p:nvSpPr>
          <p:cNvPr id="3" name="Content Placeholder 2"/>
          <p:cNvSpPr>
            <a:spLocks noGrp="1"/>
          </p:cNvSpPr>
          <p:nvPr>
            <p:ph sz="quarter" idx="13"/>
          </p:nvPr>
        </p:nvSpPr>
        <p:spPr>
          <a:xfrm>
            <a:off x="1066800" y="1524000"/>
            <a:ext cx="7086600" cy="4953000"/>
          </a:xfrm>
        </p:spPr>
        <p:txBody>
          <a:bodyPr/>
          <a:lstStyle/>
          <a:p>
            <a:r>
              <a:rPr lang="en-US" dirty="0" smtClean="0"/>
              <a:t>Vision for the Lakes Region</a:t>
            </a:r>
          </a:p>
          <a:p>
            <a:r>
              <a:rPr lang="en-US" dirty="0" smtClean="0"/>
              <a:t>Telling the Lakes Region Story</a:t>
            </a:r>
          </a:p>
          <a:p>
            <a:r>
              <a:rPr lang="en-US" dirty="0" smtClean="0"/>
              <a:t>Prioritized Implementation Plan &amp; Strategies </a:t>
            </a:r>
          </a:p>
          <a:p>
            <a:r>
              <a:rPr lang="en-US" dirty="0" smtClean="0"/>
              <a:t>Technical Plan Components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4800"/>
            <a:ext cx="9144000" cy="2131162"/>
          </a:xfrm>
          <a:prstGeom prst="rect">
            <a:avLst/>
          </a:prstGeom>
        </p:spPr>
      </p:pic>
    </p:spTree>
    <p:extLst>
      <p:ext uri="{BB962C8B-B14F-4D97-AF65-F5344CB8AC3E}">
        <p14:creationId xmlns:p14="http://schemas.microsoft.com/office/powerpoint/2010/main" val="3703461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marL="0" indent="0" algn="ctr">
              <a:buNone/>
            </a:pPr>
            <a:r>
              <a:rPr lang="en-US" dirty="0" smtClean="0"/>
              <a:t>Draft Vision Statement </a:t>
            </a:r>
            <a:endParaRPr lang="en-US" dirty="0"/>
          </a:p>
        </p:txBody>
      </p:sp>
      <p:sp>
        <p:nvSpPr>
          <p:cNvPr id="3" name="Content Placeholder 2"/>
          <p:cNvSpPr>
            <a:spLocks noGrp="1"/>
          </p:cNvSpPr>
          <p:nvPr>
            <p:ph sz="quarter" idx="13"/>
          </p:nvPr>
        </p:nvSpPr>
        <p:spPr>
          <a:xfrm>
            <a:off x="923365" y="1182799"/>
            <a:ext cx="7391299" cy="4038600"/>
          </a:xfrm>
        </p:spPr>
        <p:txBody>
          <a:bodyPr>
            <a:normAutofit/>
          </a:bodyPr>
          <a:lstStyle/>
          <a:p>
            <a:pPr marL="0" indent="0">
              <a:buNone/>
            </a:pPr>
            <a:r>
              <a:rPr lang="en-US" i="1" dirty="0" smtClean="0"/>
              <a:t>A </a:t>
            </a:r>
            <a:r>
              <a:rPr lang="en-US" i="1" dirty="0"/>
              <a:t>sense of community and sense of place</a:t>
            </a:r>
            <a:endParaRPr lang="en-US" dirty="0"/>
          </a:p>
          <a:p>
            <a:pPr marL="0" indent="0">
              <a:buNone/>
            </a:pPr>
            <a:endParaRPr lang="en-US" sz="1000" dirty="0" smtClean="0"/>
          </a:p>
          <a:p>
            <a:pPr marL="0" indent="0">
              <a:buNone/>
            </a:pPr>
            <a:r>
              <a:rPr lang="en-US" i="1" dirty="0" smtClean="0"/>
              <a:t>Recognizing </a:t>
            </a:r>
            <a:r>
              <a:rPr lang="en-US" i="1" dirty="0"/>
              <a:t>the critical importance of maintaining and nurturing our natural environment and diverse cultural heritage, the Lakes Region Community will strive to improve the quality of life of its cities and towns through the increased capacity and prosperity of its businesses, civic, social, and education institutions, and its citizens. Respect, communication, cooperation and wise stewardship of the region’s splendid natural resources are guiding principles.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225881"/>
            <a:ext cx="2133600" cy="1467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1085" y="4572001"/>
            <a:ext cx="1394113" cy="2125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4950004"/>
            <a:ext cx="2560134" cy="174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0845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295400"/>
          </a:xfrm>
        </p:spPr>
        <p:txBody>
          <a:bodyPr/>
          <a:lstStyle/>
          <a:p>
            <a:pPr marL="0" indent="0" algn="ctr">
              <a:buNone/>
            </a:pPr>
            <a:r>
              <a:rPr lang="en-US" dirty="0" smtClean="0"/>
              <a:t>Economic Development </a:t>
            </a:r>
            <a:endParaRPr lang="en-US" dirty="0"/>
          </a:p>
        </p:txBody>
      </p:sp>
      <p:sp>
        <p:nvSpPr>
          <p:cNvPr id="3" name="Content Placeholder 2"/>
          <p:cNvSpPr>
            <a:spLocks noGrp="1"/>
          </p:cNvSpPr>
          <p:nvPr>
            <p:ph sz="quarter" idx="13"/>
          </p:nvPr>
        </p:nvSpPr>
        <p:spPr>
          <a:xfrm>
            <a:off x="838200" y="1371600"/>
            <a:ext cx="7391400" cy="5074920"/>
          </a:xfrm>
        </p:spPr>
        <p:txBody>
          <a:bodyPr>
            <a:normAutofit/>
          </a:bodyPr>
          <a:lstStyle/>
          <a:p>
            <a:r>
              <a:rPr lang="en-US" u="sng" dirty="0" smtClean="0"/>
              <a:t>Fundamental Goal: </a:t>
            </a:r>
            <a:r>
              <a:rPr lang="en-US" dirty="0" smtClean="0"/>
              <a:t>Create suitable well paying jobs, consistent with the stewardship of the region’s natural resources.</a:t>
            </a:r>
          </a:p>
          <a:p>
            <a:r>
              <a:rPr lang="en-US" dirty="0" smtClean="0"/>
              <a:t>Workforce Development</a:t>
            </a:r>
          </a:p>
          <a:p>
            <a:r>
              <a:rPr lang="en-US" dirty="0" smtClean="0"/>
              <a:t>New Economy</a:t>
            </a:r>
          </a:p>
          <a:p>
            <a:r>
              <a:rPr lang="en-US" dirty="0" smtClean="0"/>
              <a:t>Social Capital and Cultural Heritage</a:t>
            </a:r>
          </a:p>
          <a:p>
            <a:r>
              <a:rPr lang="en-US" dirty="0" smtClean="0"/>
              <a:t>Sustainability – Energy &amp; Natural Environment</a:t>
            </a:r>
          </a:p>
          <a:p>
            <a:r>
              <a:rPr lang="en-US" dirty="0" smtClean="0"/>
              <a:t>Entrepreneurship</a:t>
            </a:r>
          </a:p>
          <a:p>
            <a:r>
              <a:rPr lang="en-US" dirty="0" smtClean="0"/>
              <a:t>Creative Economy </a:t>
            </a:r>
          </a:p>
          <a:p>
            <a:r>
              <a:rPr lang="en-US" dirty="0" smtClean="0"/>
              <a:t>Improve Quality of Place</a:t>
            </a:r>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495800"/>
            <a:ext cx="28448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1838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00" y="5341699"/>
            <a:ext cx="190500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381000" y="228600"/>
            <a:ext cx="8305800" cy="1828800"/>
          </a:xfrm>
        </p:spPr>
        <p:txBody>
          <a:bodyPr/>
          <a:lstStyle/>
          <a:p>
            <a:pPr marL="0" indent="0" algn="ctr">
              <a:buNone/>
            </a:pPr>
            <a:r>
              <a:rPr lang="en-US" dirty="0" smtClean="0"/>
              <a:t>Transportation - Implementation</a:t>
            </a:r>
            <a:endParaRPr lang="en-US" dirty="0"/>
          </a:p>
        </p:txBody>
      </p:sp>
      <p:sp>
        <p:nvSpPr>
          <p:cNvPr id="3" name="Content Placeholder 2"/>
          <p:cNvSpPr>
            <a:spLocks noGrp="1"/>
          </p:cNvSpPr>
          <p:nvPr>
            <p:ph sz="quarter" idx="13"/>
          </p:nvPr>
        </p:nvSpPr>
        <p:spPr>
          <a:xfrm>
            <a:off x="914400" y="2057400"/>
            <a:ext cx="7315200" cy="4419600"/>
          </a:xfrm>
        </p:spPr>
        <p:txBody>
          <a:bodyPr/>
          <a:lstStyle/>
          <a:p>
            <a:r>
              <a:rPr lang="en-US" dirty="0" smtClean="0"/>
              <a:t>Safety</a:t>
            </a:r>
          </a:p>
          <a:p>
            <a:r>
              <a:rPr lang="en-US" dirty="0" smtClean="0"/>
              <a:t>Project Development</a:t>
            </a:r>
          </a:p>
          <a:p>
            <a:r>
              <a:rPr lang="en-US" dirty="0" smtClean="0"/>
              <a:t>Demand Management</a:t>
            </a:r>
          </a:p>
          <a:p>
            <a:r>
              <a:rPr lang="en-US" dirty="0" smtClean="0"/>
              <a:t>Public Transit </a:t>
            </a:r>
          </a:p>
          <a:p>
            <a:r>
              <a:rPr lang="en-US" dirty="0" smtClean="0"/>
              <a:t>Advocacy</a:t>
            </a:r>
          </a:p>
          <a:p>
            <a:r>
              <a:rPr lang="en-US" dirty="0" smtClean="0"/>
              <a:t>Walking &amp; Biking</a:t>
            </a:r>
          </a:p>
          <a:p>
            <a:r>
              <a:rPr lang="en-US" dirty="0" smtClean="0"/>
              <a:t>Planning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5334000"/>
            <a:ext cx="1905000" cy="1315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4417011"/>
            <a:ext cx="1676400" cy="2232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Object 7"/>
          <p:cNvGraphicFramePr>
            <a:graphicFrameLocks noChangeAspect="1"/>
          </p:cNvGraphicFramePr>
          <p:nvPr>
            <p:extLst>
              <p:ext uri="{D42A27DB-BD31-4B8C-83A1-F6EECF244321}">
                <p14:modId xmlns:p14="http://schemas.microsoft.com/office/powerpoint/2010/main" val="2663133729"/>
              </p:ext>
            </p:extLst>
          </p:nvPr>
        </p:nvGraphicFramePr>
        <p:xfrm>
          <a:off x="6781800" y="2209800"/>
          <a:ext cx="1828800" cy="2366609"/>
        </p:xfrm>
        <a:graphic>
          <a:graphicData uri="http://schemas.openxmlformats.org/presentationml/2006/ole">
            <mc:AlternateContent xmlns:mc="http://schemas.openxmlformats.org/markup-compatibility/2006">
              <mc:Choice xmlns:v="urn:schemas-microsoft-com:vml" Requires="v">
                <p:oleObj spid="_x0000_s3101" name="Acrobat Document" r:id="rId6" imgW="4663440" imgH="6035040" progId="AcroExch.Document.11">
                  <p:embed/>
                </p:oleObj>
              </mc:Choice>
              <mc:Fallback>
                <p:oleObj name="Acrobat Document" r:id="rId6" imgW="4663440" imgH="6035040" progId="AcroExch.Document.11">
                  <p:embed/>
                  <p:pic>
                    <p:nvPicPr>
                      <p:cNvPr id="0" name=""/>
                      <p:cNvPicPr/>
                      <p:nvPr/>
                    </p:nvPicPr>
                    <p:blipFill>
                      <a:blip r:embed="rId7"/>
                      <a:stretch>
                        <a:fillRect/>
                      </a:stretch>
                    </p:blipFill>
                    <p:spPr>
                      <a:xfrm>
                        <a:off x="6781800" y="2209800"/>
                        <a:ext cx="1828800" cy="2366609"/>
                      </a:xfrm>
                      <a:prstGeom prst="rect">
                        <a:avLst/>
                      </a:prstGeom>
                    </p:spPr>
                  </p:pic>
                </p:oleObj>
              </mc:Fallback>
            </mc:AlternateContent>
          </a:graphicData>
        </a:graphic>
      </p:graphicFrame>
    </p:spTree>
    <p:extLst>
      <p:ext uri="{BB962C8B-B14F-4D97-AF65-F5344CB8AC3E}">
        <p14:creationId xmlns:p14="http://schemas.microsoft.com/office/powerpoint/2010/main" val="2665796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512511" cy="1143000"/>
          </a:xfrm>
        </p:spPr>
        <p:txBody>
          <a:bodyPr/>
          <a:lstStyle/>
          <a:p>
            <a:pPr marL="0" indent="0" algn="ctr">
              <a:buNone/>
            </a:pPr>
            <a:r>
              <a:rPr lang="en-US" dirty="0" smtClean="0"/>
              <a:t>Housing</a:t>
            </a:r>
            <a:endParaRPr lang="en-US" dirty="0"/>
          </a:p>
        </p:txBody>
      </p:sp>
      <p:sp>
        <p:nvSpPr>
          <p:cNvPr id="3" name="Content Placeholder 2"/>
          <p:cNvSpPr>
            <a:spLocks noGrp="1"/>
          </p:cNvSpPr>
          <p:nvPr>
            <p:ph sz="quarter" idx="13"/>
          </p:nvPr>
        </p:nvSpPr>
        <p:spPr>
          <a:xfrm>
            <a:off x="533400" y="1143000"/>
            <a:ext cx="6400800" cy="3474720"/>
          </a:xfrm>
        </p:spPr>
        <p:txBody>
          <a:bodyPr>
            <a:normAutofit/>
          </a:bodyPr>
          <a:lstStyle/>
          <a:p>
            <a:r>
              <a:rPr lang="en-US" sz="2400" dirty="0" smtClean="0"/>
              <a:t>Housing </a:t>
            </a:r>
            <a:r>
              <a:rPr lang="en-US" sz="2400" dirty="0" smtClean="0"/>
              <a:t>Needs Assessment </a:t>
            </a:r>
          </a:p>
          <a:p>
            <a:r>
              <a:rPr lang="en-US" sz="2400" dirty="0" smtClean="0"/>
              <a:t>Economic and Diversity Characteristics</a:t>
            </a:r>
          </a:p>
          <a:p>
            <a:r>
              <a:rPr lang="en-US" sz="2400" dirty="0" smtClean="0"/>
              <a:t>Housing Preferences – single family</a:t>
            </a:r>
          </a:p>
          <a:p>
            <a:r>
              <a:rPr lang="en-US" sz="2400" dirty="0" smtClean="0"/>
              <a:t>Housing Affordability </a:t>
            </a:r>
          </a:p>
          <a:p>
            <a:r>
              <a:rPr lang="en-US" sz="2400" dirty="0" smtClean="0"/>
              <a:t>Workforce Housing</a:t>
            </a:r>
          </a:p>
          <a:p>
            <a:r>
              <a:rPr lang="en-US" sz="2400" dirty="0" smtClean="0"/>
              <a:t>Fair Housing &amp; Equity Assessment  </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4715433"/>
            <a:ext cx="2405204" cy="1816975"/>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599" y="4706470"/>
            <a:ext cx="2745353" cy="1825939"/>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63759"/>
            <a:ext cx="2697651" cy="1868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9788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512511" cy="1143000"/>
          </a:xfrm>
        </p:spPr>
        <p:txBody>
          <a:bodyPr/>
          <a:lstStyle/>
          <a:p>
            <a:pPr marL="0" indent="0" algn="ctr">
              <a:buNone/>
            </a:pPr>
            <a:r>
              <a:rPr lang="en-US" dirty="0" smtClean="0"/>
              <a:t>Environmental</a:t>
            </a:r>
            <a:endParaRPr lang="en-US" dirty="0"/>
          </a:p>
        </p:txBody>
      </p:sp>
      <p:sp>
        <p:nvSpPr>
          <p:cNvPr id="3" name="Content Placeholder 2"/>
          <p:cNvSpPr>
            <a:spLocks noGrp="1"/>
          </p:cNvSpPr>
          <p:nvPr>
            <p:ph sz="quarter" idx="13"/>
          </p:nvPr>
        </p:nvSpPr>
        <p:spPr>
          <a:xfrm>
            <a:off x="381000" y="990600"/>
            <a:ext cx="5638800" cy="3810000"/>
          </a:xfrm>
        </p:spPr>
        <p:txBody>
          <a:bodyPr>
            <a:normAutofit/>
          </a:bodyPr>
          <a:lstStyle/>
          <a:p>
            <a:r>
              <a:rPr lang="en-US" sz="2400" dirty="0" smtClean="0"/>
              <a:t>Natural </a:t>
            </a:r>
            <a:r>
              <a:rPr lang="en-US" sz="2400" dirty="0" smtClean="0"/>
              <a:t>Resources – Water, forest, wildlife, Air, Agricultural, land conservation, recreation</a:t>
            </a:r>
          </a:p>
          <a:p>
            <a:r>
              <a:rPr lang="en-US" sz="2400" dirty="0" smtClean="0"/>
              <a:t>Water Infrastructure – Wastewater, drinking water, </a:t>
            </a:r>
            <a:r>
              <a:rPr lang="en-US" sz="2400" dirty="0" err="1" smtClean="0"/>
              <a:t>stormwater</a:t>
            </a:r>
            <a:r>
              <a:rPr lang="en-US" sz="2400" dirty="0" smtClean="0"/>
              <a:t> management </a:t>
            </a:r>
          </a:p>
          <a:p>
            <a:r>
              <a:rPr lang="en-US" sz="2400" dirty="0" smtClean="0"/>
              <a:t>Issues and Concerns</a:t>
            </a:r>
          </a:p>
          <a:p>
            <a:r>
              <a:rPr lang="en-US" sz="2400" dirty="0" smtClean="0"/>
              <a:t>Recommendations</a:t>
            </a:r>
          </a:p>
          <a:p>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3769" y="4475096"/>
            <a:ext cx="2569492" cy="1731896"/>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475096"/>
            <a:ext cx="2672278" cy="1813577"/>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176" y="4095459"/>
            <a:ext cx="1865047" cy="2491170"/>
          </a:xfrm>
          <a:prstGeom prst="rect">
            <a:avLst/>
          </a:prstGeom>
          <a:ln>
            <a:solidFill>
              <a:schemeClr val="tx1"/>
            </a:solidFill>
          </a:ln>
        </p:spPr>
      </p:pic>
    </p:spTree>
    <p:extLst>
      <p:ext uri="{BB962C8B-B14F-4D97-AF65-F5344CB8AC3E}">
        <p14:creationId xmlns:p14="http://schemas.microsoft.com/office/powerpoint/2010/main" val="1092647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600200"/>
          </a:xfrm>
        </p:spPr>
        <p:txBody>
          <a:bodyPr>
            <a:normAutofit/>
          </a:bodyPr>
          <a:lstStyle/>
          <a:p>
            <a:pPr marL="0" indent="0" algn="ctr">
              <a:buNone/>
            </a:pPr>
            <a:r>
              <a:rPr lang="en-US" dirty="0" smtClean="0"/>
              <a:t>Natural Hazards &amp; Climate Change  </a:t>
            </a:r>
            <a:endParaRPr lang="en-US" dirty="0"/>
          </a:p>
        </p:txBody>
      </p:sp>
      <p:sp>
        <p:nvSpPr>
          <p:cNvPr id="3" name="Content Placeholder 2"/>
          <p:cNvSpPr>
            <a:spLocks noGrp="1"/>
          </p:cNvSpPr>
          <p:nvPr>
            <p:ph sz="quarter" idx="13"/>
          </p:nvPr>
        </p:nvSpPr>
        <p:spPr>
          <a:xfrm>
            <a:off x="457200" y="1752600"/>
            <a:ext cx="6172200" cy="4648200"/>
          </a:xfrm>
        </p:spPr>
        <p:txBody>
          <a:bodyPr>
            <a:normAutofit fontScale="92500" lnSpcReduction="10000"/>
          </a:bodyPr>
          <a:lstStyle/>
          <a:p>
            <a:r>
              <a:rPr lang="en-US" sz="2000" dirty="0"/>
              <a:t>Major Hazards in the Lakes </a:t>
            </a:r>
            <a:r>
              <a:rPr lang="en-US" sz="2000" dirty="0" smtClean="0"/>
              <a:t>Region- Flooding, Severe Wind, Winter Weather, Fire, earthquake</a:t>
            </a:r>
          </a:p>
          <a:p>
            <a:r>
              <a:rPr lang="en-US" sz="2000" dirty="0" smtClean="0"/>
              <a:t>Impacts – </a:t>
            </a:r>
          </a:p>
          <a:p>
            <a:pPr lvl="1"/>
            <a:r>
              <a:rPr lang="en-US" sz="2000" dirty="0" smtClean="0"/>
              <a:t>people, </a:t>
            </a:r>
          </a:p>
          <a:p>
            <a:pPr lvl="1"/>
            <a:r>
              <a:rPr lang="en-US" sz="2000" dirty="0" smtClean="0"/>
              <a:t>structures (flooding, damage </a:t>
            </a:r>
            <a:r>
              <a:rPr lang="en-US" sz="2000" dirty="0"/>
              <a:t>from falling </a:t>
            </a:r>
            <a:r>
              <a:rPr lang="en-US" sz="2000" dirty="0" smtClean="0"/>
              <a:t>trees, roof collapse, wildfire, conflagration, earthquake </a:t>
            </a:r>
            <a:r>
              <a:rPr lang="en-US" sz="2000" dirty="0"/>
              <a:t>- older, multi-story </a:t>
            </a:r>
            <a:r>
              <a:rPr lang="en-US" sz="2000" dirty="0" smtClean="0"/>
              <a:t>buildings</a:t>
            </a:r>
          </a:p>
          <a:p>
            <a:pPr lvl="1"/>
            <a:r>
              <a:rPr lang="en-US" sz="2000" dirty="0" smtClean="0"/>
              <a:t>Infrastructure (road </a:t>
            </a:r>
            <a:r>
              <a:rPr lang="en-US" sz="2000" dirty="0"/>
              <a:t>washouts, culvert blowouts</a:t>
            </a:r>
          </a:p>
          <a:p>
            <a:pPr lvl="1"/>
            <a:r>
              <a:rPr lang="en-US" sz="2000" dirty="0"/>
              <a:t>sewer and water </a:t>
            </a:r>
            <a:r>
              <a:rPr lang="en-US" sz="2000" dirty="0" smtClean="0"/>
              <a:t>lines, power lines)</a:t>
            </a:r>
          </a:p>
          <a:p>
            <a:r>
              <a:rPr lang="en-US" sz="2000" dirty="0" smtClean="0"/>
              <a:t>Mitigation</a:t>
            </a:r>
          </a:p>
          <a:p>
            <a:r>
              <a:rPr lang="en-US" sz="2000" dirty="0"/>
              <a:t>Anticipated </a:t>
            </a:r>
            <a:r>
              <a:rPr lang="en-US" sz="2000" dirty="0" smtClean="0"/>
              <a:t>changes - Increasing </a:t>
            </a:r>
            <a:r>
              <a:rPr lang="en-US" sz="2000" dirty="0"/>
              <a:t>temperatures, especially in the </a:t>
            </a:r>
            <a:r>
              <a:rPr lang="en-US" sz="2000" dirty="0" smtClean="0"/>
              <a:t>winter, increase </a:t>
            </a:r>
            <a:r>
              <a:rPr lang="en-US" sz="2000" dirty="0"/>
              <a:t>in the number of heavy rain events (&gt;4" in 48 hrs</a:t>
            </a:r>
            <a:r>
              <a:rPr lang="en-US" sz="2000" dirty="0" smtClean="0"/>
              <a:t>) Less snow</a:t>
            </a:r>
          </a:p>
          <a:p>
            <a:r>
              <a:rPr lang="en-US" sz="2000" dirty="0" smtClean="0"/>
              <a:t>Regional/global emissions</a:t>
            </a:r>
            <a:endParaRPr lang="en-US" sz="2000" dirty="0"/>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7832" y="1828799"/>
            <a:ext cx="1961367" cy="1471025"/>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7831" y="3505200"/>
            <a:ext cx="1961368" cy="1471026"/>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831" y="5181600"/>
            <a:ext cx="1961367" cy="1414678"/>
          </a:xfrm>
          <a:prstGeom prst="rect">
            <a:avLst/>
          </a:prstGeom>
          <a:ln>
            <a:solidFill>
              <a:schemeClr val="tx1"/>
            </a:solidFill>
          </a:ln>
        </p:spPr>
      </p:pic>
    </p:spTree>
    <p:extLst>
      <p:ext uri="{BB962C8B-B14F-4D97-AF65-F5344CB8AC3E}">
        <p14:creationId xmlns:p14="http://schemas.microsoft.com/office/powerpoint/2010/main" val="62349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512511" cy="1676400"/>
          </a:xfrm>
        </p:spPr>
        <p:txBody>
          <a:bodyPr/>
          <a:lstStyle/>
          <a:p>
            <a:pPr marL="0" indent="0" algn="ctr">
              <a:buNone/>
            </a:pPr>
            <a:r>
              <a:rPr lang="en-US" dirty="0" smtClean="0"/>
              <a:t>Energy Efficiency &amp; Green Building</a:t>
            </a:r>
            <a:endParaRPr lang="en-US" dirty="0"/>
          </a:p>
        </p:txBody>
      </p:sp>
      <p:sp>
        <p:nvSpPr>
          <p:cNvPr id="3" name="Content Placeholder 2"/>
          <p:cNvSpPr>
            <a:spLocks noGrp="1"/>
          </p:cNvSpPr>
          <p:nvPr>
            <p:ph sz="quarter" idx="13"/>
          </p:nvPr>
        </p:nvSpPr>
        <p:spPr>
          <a:xfrm>
            <a:off x="609600" y="1905000"/>
            <a:ext cx="6400800" cy="3474720"/>
          </a:xfrm>
        </p:spPr>
        <p:txBody>
          <a:bodyPr>
            <a:normAutofit/>
          </a:bodyPr>
          <a:lstStyle/>
          <a:p>
            <a:r>
              <a:rPr lang="en-US" sz="2000" dirty="0" smtClean="0"/>
              <a:t>Summary </a:t>
            </a:r>
            <a:r>
              <a:rPr lang="en-US" sz="2000" dirty="0" smtClean="0"/>
              <a:t>of energy planning and green building</a:t>
            </a:r>
          </a:p>
          <a:p>
            <a:r>
              <a:rPr lang="en-US" sz="2000" dirty="0" smtClean="0"/>
              <a:t>Integrating energy with traditional planning</a:t>
            </a:r>
          </a:p>
          <a:p>
            <a:r>
              <a:rPr lang="en-US" sz="2000" dirty="0" smtClean="0"/>
              <a:t>Examples of regional successes</a:t>
            </a:r>
          </a:p>
          <a:p>
            <a:r>
              <a:rPr lang="en-US" sz="2000" dirty="0" smtClean="0"/>
              <a:t>Local support for energy --- state and federal programs</a:t>
            </a:r>
          </a:p>
          <a:p>
            <a:r>
              <a:rPr lang="en-US" sz="2000" dirty="0" smtClean="0"/>
              <a:t>Recommendations </a:t>
            </a:r>
          </a:p>
          <a:p>
            <a:endParaRPr lang="en-US" sz="2000" dirty="0" smtClean="0"/>
          </a:p>
          <a:p>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384161"/>
            <a:ext cx="2223684" cy="2135696"/>
          </a:xfrm>
          <a:prstGeom prst="rect">
            <a:avLst/>
          </a:prstGeom>
          <a:ln>
            <a:solidFill>
              <a:schemeClr val="accent1">
                <a:shade val="50000"/>
                <a:shade val="75000"/>
                <a:satMod val="125000"/>
                <a:lumMod val="75000"/>
              </a:schemeClr>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384161"/>
            <a:ext cx="2819400" cy="2135696"/>
          </a:xfrm>
          <a:prstGeom prst="rect">
            <a:avLst/>
          </a:prstGeom>
          <a:ln>
            <a:solidFill>
              <a:schemeClr val="accent1">
                <a:shade val="50000"/>
                <a:shade val="75000"/>
                <a:satMod val="125000"/>
                <a:lumMod val="75000"/>
              </a:schemeClr>
            </a:solidFill>
          </a:ln>
        </p:spPr>
      </p:pic>
    </p:spTree>
    <p:extLst>
      <p:ext uri="{BB962C8B-B14F-4D97-AF65-F5344CB8AC3E}">
        <p14:creationId xmlns:p14="http://schemas.microsoft.com/office/powerpoint/2010/main" val="861159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52600"/>
          </a:xfrm>
        </p:spPr>
        <p:txBody>
          <a:bodyPr/>
          <a:lstStyle/>
          <a:p>
            <a:pPr marL="0" indent="0" algn="ctr">
              <a:buNone/>
            </a:pPr>
            <a:r>
              <a:rPr lang="en-US" dirty="0" smtClean="0"/>
              <a:t>Implementation Plan &amp; Strategies</a:t>
            </a:r>
            <a:endParaRPr lang="en-US" dirty="0"/>
          </a:p>
        </p:txBody>
      </p:sp>
      <p:sp>
        <p:nvSpPr>
          <p:cNvPr id="3" name="Content Placeholder 2"/>
          <p:cNvSpPr>
            <a:spLocks noGrp="1"/>
          </p:cNvSpPr>
          <p:nvPr>
            <p:ph sz="quarter" idx="13"/>
          </p:nvPr>
        </p:nvSpPr>
        <p:spPr>
          <a:xfrm>
            <a:off x="838200" y="2209800"/>
            <a:ext cx="4114800" cy="4038600"/>
          </a:xfrm>
        </p:spPr>
        <p:txBody>
          <a:bodyPr>
            <a:normAutofit/>
          </a:bodyPr>
          <a:lstStyle/>
          <a:p>
            <a:r>
              <a:rPr lang="en-US" sz="2000" dirty="0" smtClean="0"/>
              <a:t>By </a:t>
            </a:r>
            <a:r>
              <a:rPr lang="en-US" sz="2000" dirty="0" smtClean="0"/>
              <a:t>Chapter</a:t>
            </a:r>
          </a:p>
          <a:p>
            <a:r>
              <a:rPr lang="en-US" sz="2000" dirty="0" smtClean="0"/>
              <a:t>Identify suitable local and regional projects and programs</a:t>
            </a:r>
          </a:p>
          <a:p>
            <a:r>
              <a:rPr lang="en-US" sz="2000" dirty="0" smtClean="0"/>
              <a:t>Involve the LRPC Commissioners, local governments, non-profit organizations</a:t>
            </a:r>
          </a:p>
          <a:p>
            <a:r>
              <a:rPr lang="en-US" sz="2000" dirty="0" smtClean="0"/>
              <a:t>Establish </a:t>
            </a:r>
            <a:r>
              <a:rPr lang="en-US" sz="2000" dirty="0" smtClean="0"/>
              <a:t>priorities </a:t>
            </a:r>
            <a:endParaRPr lang="en-US" sz="2000" dirty="0"/>
          </a:p>
        </p:txBody>
      </p:sp>
      <p:grpSp>
        <p:nvGrpSpPr>
          <p:cNvPr id="6" name="Group 5"/>
          <p:cNvGrpSpPr/>
          <p:nvPr/>
        </p:nvGrpSpPr>
        <p:grpSpPr>
          <a:xfrm>
            <a:off x="5181600" y="2362200"/>
            <a:ext cx="3514165" cy="3505200"/>
            <a:chOff x="4876800" y="3540086"/>
            <a:chExt cx="3056965" cy="2986801"/>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508" t="16544" r="3629"/>
            <a:stretch/>
          </p:blipFill>
          <p:spPr>
            <a:xfrm>
              <a:off x="4876800" y="3540086"/>
              <a:ext cx="3056965" cy="2555914"/>
            </a:xfrm>
            <a:prstGeom prst="rect">
              <a:avLst/>
            </a:prstGeom>
          </p:spPr>
        </p:pic>
        <p:sp>
          <p:nvSpPr>
            <p:cNvPr id="5" name="TextBox 4"/>
            <p:cNvSpPr txBox="1"/>
            <p:nvPr/>
          </p:nvSpPr>
          <p:spPr>
            <a:xfrm>
              <a:off x="4876800" y="6096000"/>
              <a:ext cx="3056965" cy="430887"/>
            </a:xfrm>
            <a:prstGeom prst="rect">
              <a:avLst/>
            </a:prstGeom>
            <a:noFill/>
          </p:spPr>
          <p:txBody>
            <a:bodyPr wrap="square" rtlCol="0">
              <a:spAutoFit/>
            </a:bodyPr>
            <a:lstStyle/>
            <a:p>
              <a:r>
                <a:rPr lang="en-US" sz="1100" dirty="0" smtClean="0"/>
                <a:t>Pictured l-r: Warren Hutchins (Laconia), Scott Dunn and John Morgenstern (Gilford).</a:t>
              </a:r>
              <a:endParaRPr lang="en-US" sz="1100" dirty="0"/>
            </a:p>
          </p:txBody>
        </p:sp>
      </p:grpSp>
    </p:spTree>
    <p:extLst>
      <p:ext uri="{BB962C8B-B14F-4D97-AF65-F5344CB8AC3E}">
        <p14:creationId xmlns:p14="http://schemas.microsoft.com/office/powerpoint/2010/main" val="447344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1219200"/>
          </a:xfrm>
        </p:spPr>
        <p:txBody>
          <a:bodyPr/>
          <a:lstStyle/>
          <a:p>
            <a:pPr marL="0" indent="0" algn="ctr">
              <a:buNone/>
            </a:pPr>
            <a:r>
              <a:rPr lang="en-US" dirty="0" smtClean="0"/>
              <a:t>Scenario Planning </a:t>
            </a:r>
            <a:endParaRPr lang="en-US" dirty="0"/>
          </a:p>
        </p:txBody>
      </p:sp>
      <p:sp>
        <p:nvSpPr>
          <p:cNvPr id="3" name="Content Placeholder 2"/>
          <p:cNvSpPr>
            <a:spLocks noGrp="1"/>
          </p:cNvSpPr>
          <p:nvPr>
            <p:ph sz="quarter" idx="13"/>
          </p:nvPr>
        </p:nvSpPr>
        <p:spPr>
          <a:xfrm>
            <a:off x="609600" y="1295400"/>
            <a:ext cx="8077200" cy="4953000"/>
          </a:xfrm>
        </p:spPr>
        <p:txBody>
          <a:bodyPr>
            <a:normAutofit/>
          </a:bodyPr>
          <a:lstStyle/>
          <a:p>
            <a:pPr marL="0" indent="0">
              <a:buNone/>
            </a:pPr>
            <a:r>
              <a:rPr lang="en-US" sz="2000" u="sng" dirty="0" smtClean="0"/>
              <a:t>Community Viz:</a:t>
            </a:r>
          </a:p>
          <a:p>
            <a:r>
              <a:rPr lang="en-US" sz="2000" dirty="0" smtClean="0"/>
              <a:t>The </a:t>
            </a:r>
            <a:r>
              <a:rPr lang="en-US" sz="2000" dirty="0"/>
              <a:t>Lakes Region as a whole has developed 36% of its maximum dwelling unit potential.</a:t>
            </a:r>
          </a:p>
          <a:p>
            <a:r>
              <a:rPr lang="en-US" sz="2000" dirty="0" smtClean="0"/>
              <a:t>Build-out </a:t>
            </a:r>
            <a:r>
              <a:rPr lang="en-US" sz="2000" dirty="0"/>
              <a:t>population would be 310,572 (assuming existing person-to-dwelling unit ratio) versus 112,735 in 2010.</a:t>
            </a:r>
          </a:p>
          <a:p>
            <a:r>
              <a:rPr lang="en-US" sz="2000" dirty="0" smtClean="0"/>
              <a:t>Current </a:t>
            </a:r>
            <a:r>
              <a:rPr lang="en-US" sz="2000" dirty="0"/>
              <a:t>zoning supports a density of 243 persons </a:t>
            </a:r>
            <a:r>
              <a:rPr lang="en-US" sz="2000" dirty="0" smtClean="0"/>
              <a:t>/Sq Mi (</a:t>
            </a:r>
            <a:r>
              <a:rPr lang="en-US" sz="2000" dirty="0"/>
              <a:t>current density is 88 persons)</a:t>
            </a:r>
          </a:p>
          <a:p>
            <a:r>
              <a:rPr lang="en-US" sz="2000" dirty="0" smtClean="0"/>
              <a:t>32</a:t>
            </a:r>
            <a:r>
              <a:rPr lang="en-US" sz="2000" dirty="0"/>
              <a:t>% of the residential development potential is in non-rural zones</a:t>
            </a:r>
            <a:r>
              <a:rPr lang="en-US" sz="2000" dirty="0" smtClean="0"/>
              <a:t>.</a:t>
            </a:r>
          </a:p>
          <a:p>
            <a:pPr marL="0" indent="0">
              <a:buNone/>
            </a:pPr>
            <a:r>
              <a:rPr lang="en-US" sz="2000" u="sng" dirty="0" smtClean="0"/>
              <a:t>Regional Economic Model Inc. REMI model </a:t>
            </a:r>
            <a:r>
              <a:rPr lang="en-US" sz="2000" dirty="0" smtClean="0"/>
              <a:t>– NH Bureau of Economic and Labor Market Information</a:t>
            </a:r>
          </a:p>
          <a:p>
            <a:r>
              <a:rPr lang="en-US" sz="2000" dirty="0" smtClean="0"/>
              <a:t>Advanced Manufacturing</a:t>
            </a:r>
          </a:p>
          <a:p>
            <a:r>
              <a:rPr lang="en-US" sz="2000" dirty="0" smtClean="0"/>
              <a:t>Entrepreneurship </a:t>
            </a:r>
            <a:endParaRPr lang="en-US" sz="20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4876800"/>
            <a:ext cx="2133320" cy="1805883"/>
          </a:xfrm>
          <a:prstGeom prst="rect">
            <a:avLst/>
          </a:prstGeom>
        </p:spPr>
      </p:pic>
    </p:spTree>
    <p:extLst>
      <p:ext uri="{BB962C8B-B14F-4D97-AF65-F5344CB8AC3E}">
        <p14:creationId xmlns:p14="http://schemas.microsoft.com/office/powerpoint/2010/main" val="3558081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6512511" cy="1143000"/>
          </a:xfrm>
        </p:spPr>
        <p:txBody>
          <a:bodyPr/>
          <a:lstStyle/>
          <a:p>
            <a:pPr marL="0" indent="0" algn="ctr">
              <a:buNone/>
            </a:pPr>
            <a:r>
              <a:rPr lang="en-US" dirty="0" smtClean="0"/>
              <a:t>History </a:t>
            </a:r>
            <a:endParaRPr lang="en-US" dirty="0"/>
          </a:p>
        </p:txBody>
      </p:sp>
      <p:sp>
        <p:nvSpPr>
          <p:cNvPr id="3" name="Content Placeholder 2"/>
          <p:cNvSpPr>
            <a:spLocks noGrp="1"/>
          </p:cNvSpPr>
          <p:nvPr>
            <p:ph sz="quarter" idx="13"/>
          </p:nvPr>
        </p:nvSpPr>
        <p:spPr>
          <a:xfrm>
            <a:off x="1143000" y="1371600"/>
            <a:ext cx="7010400" cy="4876800"/>
          </a:xfrm>
        </p:spPr>
        <p:txBody>
          <a:bodyPr>
            <a:normAutofit/>
          </a:bodyPr>
          <a:lstStyle/>
          <a:p>
            <a:r>
              <a:rPr lang="en-US" dirty="0" smtClean="0"/>
              <a:t>Regional Planning Commissions awarded HUD Sustainable Communities Initiative (SCI) grant</a:t>
            </a:r>
          </a:p>
          <a:p>
            <a:r>
              <a:rPr lang="en-US" dirty="0" smtClean="0"/>
              <a:t>State Planning effort lacking --- State Development Plan last prepared in 2000  </a:t>
            </a:r>
          </a:p>
          <a:p>
            <a:r>
              <a:rPr lang="en-US" dirty="0" smtClean="0"/>
              <a:t>Grassroots / “Bottom up” approach to build regional plans</a:t>
            </a:r>
          </a:p>
          <a:p>
            <a:r>
              <a:rPr lang="en-US" dirty="0" smtClean="0"/>
              <a:t>Use the regional plans as the basis for the State Development Plan</a:t>
            </a:r>
          </a:p>
          <a:p>
            <a:r>
              <a:rPr lang="en-US" dirty="0" smtClean="0"/>
              <a:t>Many state and non-profit partners </a:t>
            </a:r>
            <a:endParaRPr lang="en-US" dirty="0"/>
          </a:p>
        </p:txBody>
      </p:sp>
    </p:spTree>
    <p:extLst>
      <p:ext uri="{BB962C8B-B14F-4D97-AF65-F5344CB8AC3E}">
        <p14:creationId xmlns:p14="http://schemas.microsoft.com/office/powerpoint/2010/main" val="3220010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lstStyle/>
          <a:p>
            <a:pPr marL="0" indent="0" algn="ctr">
              <a:buNone/>
            </a:pPr>
            <a:r>
              <a:rPr lang="en-US" dirty="0" smtClean="0"/>
              <a:t>Timeline </a:t>
            </a:r>
            <a:endParaRPr lang="en-US" dirty="0"/>
          </a:p>
        </p:txBody>
      </p:sp>
      <p:sp>
        <p:nvSpPr>
          <p:cNvPr id="3" name="Content Placeholder 2"/>
          <p:cNvSpPr>
            <a:spLocks noGrp="1"/>
          </p:cNvSpPr>
          <p:nvPr>
            <p:ph sz="quarter" idx="13"/>
          </p:nvPr>
        </p:nvSpPr>
        <p:spPr>
          <a:xfrm>
            <a:off x="914400" y="1295400"/>
            <a:ext cx="7848600" cy="5029200"/>
          </a:xfrm>
        </p:spPr>
        <p:txBody>
          <a:bodyPr/>
          <a:lstStyle/>
          <a:p>
            <a:r>
              <a:rPr lang="en-US" dirty="0" smtClean="0"/>
              <a:t>Drafts completed - June 20, 2014</a:t>
            </a:r>
          </a:p>
          <a:p>
            <a:r>
              <a:rPr lang="en-US" dirty="0" smtClean="0"/>
              <a:t>Drafts submitted to NRPC – June 30, 2014</a:t>
            </a:r>
          </a:p>
          <a:p>
            <a:r>
              <a:rPr lang="en-US" dirty="0" smtClean="0"/>
              <a:t>30 day public review starts - October 1, 2014</a:t>
            </a:r>
          </a:p>
          <a:p>
            <a:r>
              <a:rPr lang="en-US" dirty="0" smtClean="0"/>
              <a:t>Adoption by LRPC – November 24, 2014 </a:t>
            </a:r>
          </a:p>
          <a:p>
            <a:r>
              <a:rPr lang="en-US" dirty="0" smtClean="0"/>
              <a:t>HUD funding ends – December 31, 2014</a:t>
            </a:r>
            <a:endParaRPr lang="en-US" dirty="0"/>
          </a:p>
        </p:txBody>
      </p:sp>
      <p:pic>
        <p:nvPicPr>
          <p:cNvPr id="2050" name="Picture 2" descr="C:\Users\User\AppData\Local\Microsoft\Windows\Temporary Internet Files\Content.IE5\01YHP2HO\MC90005363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886200"/>
            <a:ext cx="1720901" cy="171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4142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lstStyle/>
          <a:p>
            <a:pPr marL="0" indent="0" algn="ctr">
              <a:buNone/>
            </a:pPr>
            <a:r>
              <a:rPr lang="en-US" dirty="0" smtClean="0"/>
              <a:t>LRPAC and LRPC Commissioners </a:t>
            </a:r>
            <a:endParaRPr lang="en-US" dirty="0"/>
          </a:p>
        </p:txBody>
      </p:sp>
      <p:sp>
        <p:nvSpPr>
          <p:cNvPr id="3" name="Content Placeholder 2"/>
          <p:cNvSpPr>
            <a:spLocks noGrp="1"/>
          </p:cNvSpPr>
          <p:nvPr>
            <p:ph sz="quarter" idx="13"/>
          </p:nvPr>
        </p:nvSpPr>
        <p:spPr>
          <a:xfrm>
            <a:off x="457200" y="1981200"/>
            <a:ext cx="8229600" cy="4541520"/>
          </a:xfrm>
        </p:spPr>
        <p:txBody>
          <a:bodyPr>
            <a:normAutofit fontScale="85000" lnSpcReduction="10000"/>
          </a:bodyPr>
          <a:lstStyle/>
          <a:p>
            <a:r>
              <a:rPr lang="en-US" dirty="0" smtClean="0"/>
              <a:t>How can you help? </a:t>
            </a:r>
          </a:p>
          <a:p>
            <a:pPr lvl="1"/>
            <a:r>
              <a:rPr lang="en-US" dirty="0" smtClean="0"/>
              <a:t>Review draft planning documents </a:t>
            </a:r>
          </a:p>
          <a:p>
            <a:pPr lvl="1"/>
            <a:r>
              <a:rPr lang="en-US" dirty="0" smtClean="0"/>
              <a:t>Identify local and regional projects for inclusion in the Implementation Plan </a:t>
            </a:r>
          </a:p>
          <a:p>
            <a:pPr lvl="1"/>
            <a:r>
              <a:rPr lang="en-US" dirty="0" smtClean="0"/>
              <a:t>Keep you communities information</a:t>
            </a:r>
          </a:p>
          <a:p>
            <a:pPr lvl="1"/>
            <a:r>
              <a:rPr lang="en-US" dirty="0" smtClean="0"/>
              <a:t>Note LRPC is advisory only</a:t>
            </a:r>
          </a:p>
          <a:p>
            <a:pPr lvl="1"/>
            <a:endParaRPr lang="en-US" dirty="0" smtClean="0"/>
          </a:p>
          <a:p>
            <a:pPr marL="0" indent="0">
              <a:buNone/>
            </a:pPr>
            <a:r>
              <a:rPr lang="en-US" sz="2200" b="1" dirty="0"/>
              <a:t>Local Decision Making </a:t>
            </a:r>
            <a:endParaRPr lang="en-US" sz="2200" dirty="0"/>
          </a:p>
          <a:p>
            <a:pPr marL="0" indent="0">
              <a:buNone/>
            </a:pPr>
            <a:r>
              <a:rPr lang="en-US" sz="2200" dirty="0" smtClean="0"/>
              <a:t>Historically</a:t>
            </a:r>
            <a:r>
              <a:rPr lang="en-US" sz="2200" dirty="0"/>
              <a:t>, state law provides local governments with the authority to make local land use decisions.</a:t>
            </a:r>
            <a:r>
              <a:rPr lang="en-US" sz="2200" i="1" u="sng" dirty="0"/>
              <a:t> There is no interest in changing or modifying that approach.</a:t>
            </a:r>
            <a:r>
              <a:rPr lang="en-US" sz="2200" dirty="0"/>
              <a:t> Residents believe equity is found in the local decision making process and wish to be involved in their communities and value a regional approach to land-use planning for the future in areas such as transportation, environmental quality, economic development, housing and planning for natural and man made emergencies. </a:t>
            </a:r>
          </a:p>
          <a:p>
            <a:pPr lvl="1"/>
            <a:endParaRPr lang="en-US" dirty="0"/>
          </a:p>
        </p:txBody>
      </p:sp>
    </p:spTree>
    <p:extLst>
      <p:ext uri="{BB962C8B-B14F-4D97-AF65-F5344CB8AC3E}">
        <p14:creationId xmlns:p14="http://schemas.microsoft.com/office/powerpoint/2010/main" val="3706580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pPr marL="0" indent="0" algn="ctr">
              <a:buNone/>
            </a:pPr>
            <a:r>
              <a:rPr lang="en-US" dirty="0" smtClean="0"/>
              <a:t>Plan Process </a:t>
            </a:r>
            <a:br>
              <a:rPr lang="en-US" dirty="0" smtClean="0"/>
            </a:br>
            <a:r>
              <a:rPr lang="en-US" dirty="0" smtClean="0"/>
              <a:t>Data and Information Gathering </a:t>
            </a:r>
            <a:endParaRPr lang="en-US" dirty="0"/>
          </a:p>
        </p:txBody>
      </p:sp>
      <p:sp>
        <p:nvSpPr>
          <p:cNvPr id="3" name="Content Placeholder 2"/>
          <p:cNvSpPr>
            <a:spLocks noGrp="1"/>
          </p:cNvSpPr>
          <p:nvPr>
            <p:ph sz="quarter" idx="13"/>
          </p:nvPr>
        </p:nvSpPr>
        <p:spPr>
          <a:xfrm>
            <a:off x="762000" y="1676400"/>
            <a:ext cx="7543800" cy="4648200"/>
          </a:xfrm>
        </p:spPr>
        <p:txBody>
          <a:bodyPr>
            <a:normAutofit fontScale="92500" lnSpcReduction="10000"/>
          </a:bodyPr>
          <a:lstStyle/>
          <a:p>
            <a:r>
              <a:rPr lang="en-US" sz="2400" dirty="0" smtClean="0"/>
              <a:t>Technical Advisory Subcommittee (TASC) </a:t>
            </a:r>
          </a:p>
          <a:p>
            <a:r>
              <a:rPr lang="en-US" sz="2400" dirty="0" smtClean="0"/>
              <a:t>Comments cards – listening boxes</a:t>
            </a:r>
          </a:p>
          <a:p>
            <a:r>
              <a:rPr lang="en-US" sz="2400" dirty="0" smtClean="0"/>
              <a:t>Review Vision Statements in local Plans </a:t>
            </a:r>
          </a:p>
          <a:p>
            <a:r>
              <a:rPr lang="en-US" sz="2400" dirty="0" smtClean="0"/>
              <a:t>Major Lakes Region planning documents</a:t>
            </a:r>
          </a:p>
          <a:p>
            <a:r>
              <a:rPr lang="en-US" sz="2400" dirty="0" smtClean="0"/>
              <a:t>Meetings with local officials</a:t>
            </a:r>
          </a:p>
          <a:p>
            <a:r>
              <a:rPr lang="en-US" sz="2400" dirty="0" smtClean="0"/>
              <a:t>UNH survey</a:t>
            </a:r>
          </a:p>
          <a:p>
            <a:r>
              <a:rPr lang="en-US" sz="2400" dirty="0" smtClean="0"/>
              <a:t>LRPC Open House – March 7, 2014</a:t>
            </a:r>
          </a:p>
          <a:p>
            <a:r>
              <a:rPr lang="en-US" sz="2400" dirty="0" smtClean="0"/>
              <a:t>Community of Place meeting – May 7, 2013</a:t>
            </a:r>
          </a:p>
          <a:p>
            <a:r>
              <a:rPr lang="en-US" sz="2400" dirty="0" smtClean="0"/>
              <a:t>Community of Interest meetings</a:t>
            </a:r>
          </a:p>
          <a:p>
            <a:r>
              <a:rPr lang="en-US" sz="2400" dirty="0" smtClean="0"/>
              <a:t>NH Smart Growth Principles – NH RSA 9-B:2</a:t>
            </a:r>
          </a:p>
          <a:p>
            <a:r>
              <a:rPr lang="en-US" sz="2400" dirty="0" smtClean="0"/>
              <a:t>NH Livability Principles </a:t>
            </a:r>
          </a:p>
          <a:p>
            <a:endParaRPr lang="en-US" dirty="0" smtClean="0"/>
          </a:p>
          <a:p>
            <a:endParaRPr lang="en-US" dirty="0"/>
          </a:p>
        </p:txBody>
      </p:sp>
    </p:spTree>
    <p:extLst>
      <p:ext uri="{BB962C8B-B14F-4D97-AF65-F5344CB8AC3E}">
        <p14:creationId xmlns:p14="http://schemas.microsoft.com/office/powerpoint/2010/main" val="3796015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Like Best about the Lakes Region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22" y="1143000"/>
            <a:ext cx="8521999" cy="501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191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the Lakes Region Even Better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31" y="1066800"/>
            <a:ext cx="8695645" cy="47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681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512511" cy="1143000"/>
          </a:xfrm>
        </p:spPr>
        <p:txBody>
          <a:bodyPr/>
          <a:lstStyle/>
          <a:p>
            <a:pPr marL="0" indent="0" algn="ctr">
              <a:buNone/>
            </a:pPr>
            <a:r>
              <a:rPr lang="en-US" dirty="0" smtClean="0"/>
              <a:t>Typical Town Vision </a:t>
            </a:r>
            <a:endParaRPr lang="en-US" dirty="0"/>
          </a:p>
        </p:txBody>
      </p:sp>
      <p:sp>
        <p:nvSpPr>
          <p:cNvPr id="3" name="Content Placeholder 2"/>
          <p:cNvSpPr>
            <a:spLocks noGrp="1"/>
          </p:cNvSpPr>
          <p:nvPr>
            <p:ph sz="quarter" idx="13"/>
          </p:nvPr>
        </p:nvSpPr>
        <p:spPr>
          <a:xfrm>
            <a:off x="228600" y="1295400"/>
            <a:ext cx="5943600" cy="5257800"/>
          </a:xfrm>
        </p:spPr>
        <p:txBody>
          <a:bodyPr>
            <a:normAutofit fontScale="85000" lnSpcReduction="20000"/>
          </a:bodyPr>
          <a:lstStyle/>
          <a:p>
            <a:pPr marL="0" indent="0">
              <a:buNone/>
            </a:pPr>
            <a:r>
              <a:rPr lang="en-US" b="1" u="sng" dirty="0"/>
              <a:t>Andover: </a:t>
            </a:r>
            <a:r>
              <a:rPr lang="en-US" dirty="0"/>
              <a:t>The Andover </a:t>
            </a:r>
            <a:r>
              <a:rPr lang="en-US" dirty="0" smtClean="0"/>
              <a:t>(pop 2,371 in 2010; 2,366 in 2012) Planning </a:t>
            </a:r>
            <a:r>
              <a:rPr lang="en-US" dirty="0"/>
              <a:t>Board developed eight guiding principles for the Vision statement. They are: </a:t>
            </a:r>
            <a:endParaRPr lang="en-US" dirty="0" smtClean="0"/>
          </a:p>
          <a:p>
            <a:pPr marL="514350" indent="-514350">
              <a:buFont typeface="+mj-lt"/>
              <a:buAutoNum type="arabicPeriod"/>
            </a:pPr>
            <a:r>
              <a:rPr lang="en-US" dirty="0" smtClean="0"/>
              <a:t>Maintain </a:t>
            </a:r>
            <a:r>
              <a:rPr lang="en-US" dirty="0"/>
              <a:t>Andover’s small town rural character; </a:t>
            </a:r>
            <a:endParaRPr lang="en-US" dirty="0" smtClean="0"/>
          </a:p>
          <a:p>
            <a:pPr marL="514350" indent="-514350">
              <a:buFont typeface="+mj-lt"/>
              <a:buAutoNum type="arabicPeriod"/>
            </a:pPr>
            <a:r>
              <a:rPr lang="en-US" dirty="0" smtClean="0"/>
              <a:t>Encourage </a:t>
            </a:r>
            <a:r>
              <a:rPr lang="en-US" dirty="0"/>
              <a:t>commercial activity that builds on the regional recreation and tourism economy; </a:t>
            </a:r>
            <a:endParaRPr lang="en-US" dirty="0" smtClean="0"/>
          </a:p>
          <a:p>
            <a:pPr marL="514350" indent="-514350">
              <a:buFont typeface="+mj-lt"/>
              <a:buAutoNum type="arabicPeriod"/>
            </a:pPr>
            <a:r>
              <a:rPr lang="en-US" dirty="0" smtClean="0"/>
              <a:t>Create </a:t>
            </a:r>
            <a:r>
              <a:rPr lang="en-US" dirty="0"/>
              <a:t>specific zones where small-scale light industry and commercial activities are allowed and encouraged; </a:t>
            </a:r>
            <a:endParaRPr lang="en-US" dirty="0" smtClean="0"/>
          </a:p>
          <a:p>
            <a:pPr marL="514350" indent="-514350">
              <a:buFont typeface="+mj-lt"/>
              <a:buAutoNum type="arabicPeriod"/>
            </a:pPr>
            <a:r>
              <a:rPr lang="en-US" dirty="0" smtClean="0"/>
              <a:t>Preserve </a:t>
            </a:r>
            <a:r>
              <a:rPr lang="en-US" dirty="0"/>
              <a:t>views, especially along major highways; </a:t>
            </a:r>
            <a:endParaRPr lang="en-US" dirty="0" smtClean="0"/>
          </a:p>
          <a:p>
            <a:pPr marL="514350" indent="-514350">
              <a:buFont typeface="+mj-lt"/>
              <a:buAutoNum type="arabicPeriod"/>
            </a:pPr>
            <a:r>
              <a:rPr lang="en-US" dirty="0" smtClean="0"/>
              <a:t>Conserve </a:t>
            </a:r>
            <a:r>
              <a:rPr lang="en-US" dirty="0"/>
              <a:t>natural resources – farm and forest lands, water resources, and wildlife habitat; </a:t>
            </a:r>
            <a:endParaRPr lang="en-US" dirty="0" smtClean="0"/>
          </a:p>
          <a:p>
            <a:pPr marL="514350" indent="-514350">
              <a:buFont typeface="+mj-lt"/>
              <a:buAutoNum type="arabicPeriod"/>
            </a:pPr>
            <a:r>
              <a:rPr lang="en-US" dirty="0" smtClean="0"/>
              <a:t>Provide </a:t>
            </a:r>
            <a:r>
              <a:rPr lang="en-US" dirty="0"/>
              <a:t>choices in housing types; </a:t>
            </a:r>
            <a:endParaRPr lang="en-US" dirty="0" smtClean="0"/>
          </a:p>
          <a:p>
            <a:pPr marL="514350" indent="-514350">
              <a:buFont typeface="+mj-lt"/>
              <a:buAutoNum type="arabicPeriod"/>
            </a:pPr>
            <a:r>
              <a:rPr lang="en-US" dirty="0" smtClean="0"/>
              <a:t>Preserve </a:t>
            </a:r>
            <a:r>
              <a:rPr lang="en-US" dirty="0"/>
              <a:t>Andover’s historical places and assets.; coordinate with Proctor Academy on our respective plans for the future; </a:t>
            </a:r>
            <a:endParaRPr lang="en-US" dirty="0" smtClean="0"/>
          </a:p>
          <a:p>
            <a:pPr marL="514350" indent="-514350">
              <a:buFont typeface="+mj-lt"/>
              <a:buAutoNum type="arabicPeriod"/>
            </a:pPr>
            <a:r>
              <a:rPr lang="en-US" dirty="0" smtClean="0"/>
              <a:t>Develop </a:t>
            </a:r>
            <a:r>
              <a:rPr lang="en-US" dirty="0"/>
              <a:t>community infrastructure.</a:t>
            </a:r>
          </a:p>
          <a:p>
            <a:endParaRPr lang="en-US" dirty="0"/>
          </a:p>
        </p:txBody>
      </p:sp>
      <p:grpSp>
        <p:nvGrpSpPr>
          <p:cNvPr id="7" name="Group 6"/>
          <p:cNvGrpSpPr/>
          <p:nvPr/>
        </p:nvGrpSpPr>
        <p:grpSpPr>
          <a:xfrm>
            <a:off x="6324599" y="2590800"/>
            <a:ext cx="2609623" cy="2121932"/>
            <a:chOff x="6324599" y="2590800"/>
            <a:chExt cx="2609623" cy="212193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599" y="2590800"/>
              <a:ext cx="2609623" cy="1752600"/>
            </a:xfrm>
            <a:prstGeom prst="rect">
              <a:avLst/>
            </a:prstGeom>
          </p:spPr>
        </p:pic>
        <p:sp>
          <p:nvSpPr>
            <p:cNvPr id="6" name="TextBox 5"/>
            <p:cNvSpPr txBox="1"/>
            <p:nvPr/>
          </p:nvSpPr>
          <p:spPr>
            <a:xfrm>
              <a:off x="6324599" y="4343400"/>
              <a:ext cx="2609623" cy="369332"/>
            </a:xfrm>
            <a:prstGeom prst="rect">
              <a:avLst/>
            </a:prstGeom>
            <a:noFill/>
          </p:spPr>
          <p:txBody>
            <a:bodyPr wrap="square" rtlCol="0">
              <a:spAutoFit/>
            </a:bodyPr>
            <a:lstStyle/>
            <a:p>
              <a:pPr algn="ctr"/>
              <a:r>
                <a:rPr lang="en-US" dirty="0" smtClean="0"/>
                <a:t>Andover Town Hall</a:t>
              </a:r>
              <a:endParaRPr lang="en-US" dirty="0"/>
            </a:p>
          </p:txBody>
        </p:sp>
      </p:grpSp>
    </p:spTree>
    <p:extLst>
      <p:ext uri="{BB962C8B-B14F-4D97-AF65-F5344CB8AC3E}">
        <p14:creationId xmlns:p14="http://schemas.microsoft.com/office/powerpoint/2010/main" val="66965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512511" cy="1143000"/>
          </a:xfrm>
        </p:spPr>
        <p:txBody>
          <a:bodyPr/>
          <a:lstStyle/>
          <a:p>
            <a:pPr marL="0" indent="0" algn="ctr">
              <a:buNone/>
            </a:pPr>
            <a:r>
              <a:rPr lang="en-US" dirty="0" smtClean="0"/>
              <a:t>Examples of LR Plans</a:t>
            </a:r>
            <a:endParaRPr lang="en-US" dirty="0"/>
          </a:p>
        </p:txBody>
      </p:sp>
      <p:sp>
        <p:nvSpPr>
          <p:cNvPr id="3" name="Content Placeholder 2"/>
          <p:cNvSpPr>
            <a:spLocks noGrp="1"/>
          </p:cNvSpPr>
          <p:nvPr>
            <p:ph sz="quarter" idx="13"/>
          </p:nvPr>
        </p:nvSpPr>
        <p:spPr>
          <a:xfrm>
            <a:off x="457200" y="1295400"/>
            <a:ext cx="5638800" cy="5257800"/>
          </a:xfrm>
        </p:spPr>
        <p:txBody>
          <a:bodyPr>
            <a:normAutofit fontScale="77500" lnSpcReduction="20000"/>
          </a:bodyPr>
          <a:lstStyle/>
          <a:p>
            <a:r>
              <a:rPr lang="en-US" dirty="0"/>
              <a:t>(Transportation) Mission statement: “To provide an integrated, all-mode transportation system in the Lakes Region which offers efficient, effective and safe movement of people and goods, and provides mode choice wherever possible while enhancing and preserving the character and livability of the neighborhoods and the natural, socio/economic, and historical environments where transportation facilities are located.”  </a:t>
            </a:r>
          </a:p>
          <a:p>
            <a:pPr marL="0" indent="0">
              <a:buNone/>
            </a:pPr>
            <a:r>
              <a:rPr lang="en-US" dirty="0"/>
              <a:t> </a:t>
            </a:r>
          </a:p>
          <a:p>
            <a:r>
              <a:rPr lang="en-US" dirty="0"/>
              <a:t>The 2009 </a:t>
            </a:r>
            <a:r>
              <a:rPr lang="en-US" dirty="0" smtClean="0"/>
              <a:t>Comprehensive Economic Development Strategy (CEDS) Vision </a:t>
            </a:r>
            <a:r>
              <a:rPr lang="en-US" dirty="0"/>
              <a:t>Statement: “Recognizing the critical importance of maintaining and nurturing our natural environment and diverse cultural heritage, the Lakes Region Community will strive to improve the quality of life of its cities and towns through the increased capacity and prosperity of its businesses, civic, social, and education institutions, and its citizens. All our efforts will be characterized by respect, communication, cooperation and integration with others and will exhibit stewardship toward our magnificent natural resources.”</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130091618"/>
              </p:ext>
            </p:extLst>
          </p:nvPr>
        </p:nvGraphicFramePr>
        <p:xfrm>
          <a:off x="6248400" y="2209800"/>
          <a:ext cx="2414229" cy="3124200"/>
        </p:xfrm>
        <a:graphic>
          <a:graphicData uri="http://schemas.openxmlformats.org/presentationml/2006/ole">
            <mc:AlternateContent xmlns:mc="http://schemas.openxmlformats.org/markup-compatibility/2006">
              <mc:Choice xmlns:v="urn:schemas-microsoft-com:vml" Requires="v">
                <p:oleObj spid="_x0000_s1057" name="Acrobat Document" r:id="rId3" imgW="4663440" imgH="6035040" progId="AcroExch.Document.11">
                  <p:embed/>
                </p:oleObj>
              </mc:Choice>
              <mc:Fallback>
                <p:oleObj name="Acrobat Document" r:id="rId3" imgW="4663440" imgH="6035040" progId="AcroExch.Document.11">
                  <p:embed/>
                  <p:pic>
                    <p:nvPicPr>
                      <p:cNvPr id="0" name=""/>
                      <p:cNvPicPr/>
                      <p:nvPr/>
                    </p:nvPicPr>
                    <p:blipFill>
                      <a:blip r:embed="rId4"/>
                      <a:stretch>
                        <a:fillRect/>
                      </a:stretch>
                    </p:blipFill>
                    <p:spPr>
                      <a:xfrm>
                        <a:off x="6248400" y="2209800"/>
                        <a:ext cx="2414229" cy="3124200"/>
                      </a:xfrm>
                      <a:prstGeom prst="rect">
                        <a:avLst/>
                      </a:prstGeom>
                    </p:spPr>
                  </p:pic>
                </p:oleObj>
              </mc:Fallback>
            </mc:AlternateContent>
          </a:graphicData>
        </a:graphic>
      </p:graphicFrame>
    </p:spTree>
    <p:extLst>
      <p:ext uri="{BB962C8B-B14F-4D97-AF65-F5344CB8AC3E}">
        <p14:creationId xmlns:p14="http://schemas.microsoft.com/office/powerpoint/2010/main" val="931384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685800"/>
          </a:xfrm>
        </p:spPr>
        <p:txBody>
          <a:bodyPr/>
          <a:lstStyle/>
          <a:p>
            <a:pPr marL="0" indent="0" algn="ctr">
              <a:buNone/>
            </a:pPr>
            <a:r>
              <a:rPr lang="en-US" dirty="0" smtClean="0"/>
              <a:t>UNH Survey – Major Findings  </a:t>
            </a:r>
            <a:endParaRPr lang="en-US" dirty="0"/>
          </a:p>
        </p:txBody>
      </p:sp>
      <p:sp>
        <p:nvSpPr>
          <p:cNvPr id="3" name="Content Placeholder 2"/>
          <p:cNvSpPr>
            <a:spLocks noGrp="1"/>
          </p:cNvSpPr>
          <p:nvPr>
            <p:ph sz="quarter" idx="13"/>
          </p:nvPr>
        </p:nvSpPr>
        <p:spPr>
          <a:xfrm>
            <a:off x="457200" y="1066800"/>
            <a:ext cx="8229600" cy="5410200"/>
          </a:xfrm>
        </p:spPr>
        <p:txBody>
          <a:bodyPr>
            <a:noAutofit/>
          </a:bodyPr>
          <a:lstStyle/>
          <a:p>
            <a:pPr lvl="0"/>
            <a:r>
              <a:rPr lang="en-US" sz="1800" dirty="0" smtClean="0"/>
              <a:t>Environmental </a:t>
            </a:r>
            <a:r>
              <a:rPr lang="en-US" sz="1800" dirty="0"/>
              <a:t>protection and natural resource protection </a:t>
            </a:r>
            <a:r>
              <a:rPr lang="en-US" sz="1800" dirty="0" smtClean="0"/>
              <a:t>top </a:t>
            </a:r>
            <a:r>
              <a:rPr lang="en-US" sz="1800" dirty="0"/>
              <a:t>priority for investing public </a:t>
            </a:r>
            <a:r>
              <a:rPr lang="en-US" sz="1800" dirty="0" smtClean="0"/>
              <a:t>dollars</a:t>
            </a:r>
          </a:p>
          <a:p>
            <a:pPr lvl="0"/>
            <a:r>
              <a:rPr lang="en-US" sz="1800" dirty="0" smtClean="0"/>
              <a:t>Efficiency and energy choices as the second most important priority for investing public dollars.</a:t>
            </a:r>
          </a:p>
          <a:p>
            <a:pPr lvl="0"/>
            <a:r>
              <a:rPr lang="en-US" sz="1800" dirty="0" smtClean="0"/>
              <a:t> Safe </a:t>
            </a:r>
            <a:r>
              <a:rPr lang="en-US" sz="1800" dirty="0"/>
              <a:t>and affordable housing as the third most important priority for investing public dollars. </a:t>
            </a:r>
            <a:r>
              <a:rPr lang="en-US" sz="1800" dirty="0" smtClean="0"/>
              <a:t>Single </a:t>
            </a:r>
            <a:r>
              <a:rPr lang="en-US" sz="1800" dirty="0"/>
              <a:t>family housing and assisted living facilities </a:t>
            </a:r>
            <a:r>
              <a:rPr lang="en-US" sz="1800" dirty="0" smtClean="0"/>
              <a:t>preferred. </a:t>
            </a:r>
          </a:p>
          <a:p>
            <a:pPr lvl="0"/>
            <a:r>
              <a:rPr lang="en-US" sz="1800" dirty="0" smtClean="0"/>
              <a:t>Local </a:t>
            </a:r>
            <a:r>
              <a:rPr lang="en-US" sz="1800" dirty="0"/>
              <a:t>agriculture (93%). Majorities want to encourage many other activities as well, including protecting historic buildings and neighborhoods (90%) and expanding or promoting current businesses (84</a:t>
            </a:r>
            <a:r>
              <a:rPr lang="en-US" sz="1800" dirty="0" smtClean="0"/>
              <a:t>%).</a:t>
            </a:r>
            <a:endParaRPr lang="en-US" sz="1800" dirty="0"/>
          </a:p>
          <a:p>
            <a:pPr lvl="0"/>
            <a:r>
              <a:rPr lang="en-US" sz="1800" dirty="0" smtClean="0"/>
              <a:t>Quality </a:t>
            </a:r>
            <a:r>
              <a:rPr lang="en-US" sz="1800" dirty="0"/>
              <a:t>schools </a:t>
            </a:r>
            <a:r>
              <a:rPr lang="en-US" sz="1800" dirty="0" smtClean="0"/>
              <a:t>the </a:t>
            </a:r>
            <a:r>
              <a:rPr lang="en-US" sz="1800" dirty="0"/>
              <a:t>most important </a:t>
            </a:r>
            <a:r>
              <a:rPr lang="en-US" sz="1800" dirty="0" smtClean="0"/>
              <a:t>asset to </a:t>
            </a:r>
            <a:r>
              <a:rPr lang="en-US" sz="1800" dirty="0"/>
              <a:t>have in their community (93%). </a:t>
            </a:r>
            <a:endParaRPr lang="en-US" sz="1800" dirty="0" smtClean="0"/>
          </a:p>
          <a:p>
            <a:pPr lvl="0"/>
            <a:r>
              <a:rPr lang="en-US" sz="1800" dirty="0" smtClean="0"/>
              <a:t>Maintaining bridges </a:t>
            </a:r>
            <a:r>
              <a:rPr lang="en-US" sz="1800" dirty="0"/>
              <a:t>and highways to be the most important priority for transportation funding (77%). Residents were split on funding for other transportation </a:t>
            </a:r>
            <a:r>
              <a:rPr lang="en-US" sz="1800" dirty="0" smtClean="0"/>
              <a:t>initiatives.</a:t>
            </a:r>
          </a:p>
          <a:p>
            <a:pPr lvl="0"/>
            <a:r>
              <a:rPr lang="en-US" sz="1800" dirty="0" smtClean="0"/>
              <a:t>Vast  </a:t>
            </a:r>
            <a:r>
              <a:rPr lang="en-US" sz="1800" dirty="0"/>
              <a:t>majority of residents (93%) have internet access at home, and almost all of them (91%) consider their internet access adequate for their uses. </a:t>
            </a:r>
          </a:p>
        </p:txBody>
      </p:sp>
    </p:spTree>
    <p:extLst>
      <p:ext uri="{BB962C8B-B14F-4D97-AF65-F5344CB8AC3E}">
        <p14:creationId xmlns:p14="http://schemas.microsoft.com/office/powerpoint/2010/main" val="1685720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766</TotalTime>
  <Words>1423</Words>
  <Application>Microsoft Office PowerPoint</Application>
  <PresentationFormat>On-screen Show (4:3)</PresentationFormat>
  <Paragraphs>156</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Slipstream</vt:lpstr>
      <vt:lpstr>Acrobat Document</vt:lpstr>
      <vt:lpstr>Lakes Region Plan Update</vt:lpstr>
      <vt:lpstr>PowerPoint Presentation</vt:lpstr>
      <vt:lpstr>History </vt:lpstr>
      <vt:lpstr>Plan Process  Data and Information Gathering </vt:lpstr>
      <vt:lpstr>Like Best about the Lakes Region</vt:lpstr>
      <vt:lpstr>Make the Lakes Region Even Better </vt:lpstr>
      <vt:lpstr>Typical Town Vision </vt:lpstr>
      <vt:lpstr>Examples of LR Plans</vt:lpstr>
      <vt:lpstr>UNH Survey – Major Findings  </vt:lpstr>
      <vt:lpstr>Importance for Community</vt:lpstr>
      <vt:lpstr>Priority – Environmental Protection</vt:lpstr>
      <vt:lpstr>Housing Preferences </vt:lpstr>
      <vt:lpstr>Actively Encouraged </vt:lpstr>
      <vt:lpstr>Concern about weather  related events in community</vt:lpstr>
      <vt:lpstr>Priorities for Public Investment </vt:lpstr>
      <vt:lpstr>Community of Place May 7, 2013 Regional Themes</vt:lpstr>
      <vt:lpstr>Community of Interest sessions</vt:lpstr>
      <vt:lpstr>Important Community Topics</vt:lpstr>
      <vt:lpstr>Plan Process</vt:lpstr>
      <vt:lpstr>Lakes Region Plan Outline </vt:lpstr>
      <vt:lpstr>Draft Vision Statement </vt:lpstr>
      <vt:lpstr>Economic Development </vt:lpstr>
      <vt:lpstr>Transportation - Implementation</vt:lpstr>
      <vt:lpstr>Housing</vt:lpstr>
      <vt:lpstr>Environmental</vt:lpstr>
      <vt:lpstr>Natural Hazards &amp; Climate Change  </vt:lpstr>
      <vt:lpstr>Energy Efficiency &amp; Green Building</vt:lpstr>
      <vt:lpstr>Implementation Plan &amp; Strategies</vt:lpstr>
      <vt:lpstr>Scenario Planning </vt:lpstr>
      <vt:lpstr>Timeline </vt:lpstr>
      <vt:lpstr>LRPAC and LRPC Commissioners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Lakes Region Plan</dc:title>
  <dc:creator>jcoogan</dc:creator>
  <cp:lastModifiedBy>User</cp:lastModifiedBy>
  <cp:revision>63</cp:revision>
  <cp:lastPrinted>2014-03-25T19:37:33Z</cp:lastPrinted>
  <dcterms:created xsi:type="dcterms:W3CDTF">2014-03-24T15:43:41Z</dcterms:created>
  <dcterms:modified xsi:type="dcterms:W3CDTF">2014-03-31T17:04:31Z</dcterms:modified>
</cp:coreProperties>
</file>